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notesMasterIdLst>
    <p:notesMasterId r:id="rId35"/>
  </p:notesMasterIdLst>
  <p:sldIdLst>
    <p:sldId id="28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 varScale="1">
        <p:scale>
          <a:sx n="69" d="100"/>
          <a:sy n="69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C58FE-F634-44E9-B78B-36B0150119C5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23E54-36DA-4890-84D0-9722B00CCC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00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Copyright Molex 2011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6C4F3-EF45-4BDF-AD35-1D86EA1C67B1}" type="slidenum">
              <a:rPr lang="en-US" smtClean="0">
                <a:ea typeface="MS PGothic" pitchFamily="34" charset="-128"/>
              </a:rPr>
              <a:pPr/>
              <a:t>1</a:t>
            </a:fld>
            <a:endParaRPr lang="en-US" dirty="0" smtClean="0">
              <a:ea typeface="MS PGothic" pitchFamily="34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42777"/>
            <a:ext cx="5484540" cy="411511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6165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Copyright Molex 2011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6C4F3-EF45-4BDF-AD35-1D86EA1C67B1}" type="slidenum">
              <a:rPr lang="en-US" smtClean="0">
                <a:ea typeface="MS PGothic" pitchFamily="34" charset="-128"/>
              </a:rPr>
              <a:pPr/>
              <a:t>2</a:t>
            </a:fld>
            <a:endParaRPr lang="en-US" dirty="0" smtClean="0">
              <a:ea typeface="MS PGothic" pitchFamily="34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42777"/>
            <a:ext cx="5484540" cy="411511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Copyright Molex 2011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6C4F3-EF45-4BDF-AD35-1D86EA1C67B1}" type="slidenum">
              <a:rPr lang="en-US" smtClean="0">
                <a:ea typeface="MS PGothic" pitchFamily="34" charset="-128"/>
              </a:rPr>
              <a:pPr/>
              <a:t>16</a:t>
            </a:fld>
            <a:endParaRPr lang="en-US" dirty="0" smtClean="0">
              <a:ea typeface="MS PGothic" pitchFamily="34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42777"/>
            <a:ext cx="5484540" cy="411511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ea typeface="MS PGothic" pitchFamily="34" charset="-128"/>
              </a:rPr>
              <a:t>Copyright Molex 2011</a:t>
            </a:r>
          </a:p>
        </p:txBody>
      </p:sp>
      <p:sp>
        <p:nvSpPr>
          <p:cNvPr id="3891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F6C4F3-EF45-4BDF-AD35-1D86EA1C67B1}" type="slidenum">
              <a:rPr lang="en-US" smtClean="0">
                <a:ea typeface="MS PGothic" pitchFamily="34" charset="-128"/>
              </a:rPr>
              <a:pPr/>
              <a:t>21</a:t>
            </a:fld>
            <a:endParaRPr lang="en-US" dirty="0" smtClean="0">
              <a:ea typeface="MS PGothic" pitchFamily="34" charset="-128"/>
            </a:endParaRPr>
          </a:p>
        </p:txBody>
      </p:sp>
      <p:sp>
        <p:nvSpPr>
          <p:cNvPr id="389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31" y="4342777"/>
            <a:ext cx="5484540" cy="4115111"/>
          </a:xfrm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2/20/2023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AD268-247A-4CA5-A8F1-E0CA9DF142BB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4.xml"/><Relationship Id="rId1" Type="http://schemas.openxmlformats.org/officeDocument/2006/relationships/video" Target="file:///C:\Documents%20and%20Settings\ldang04\My%20Documents\Linh's%20Doc%202\&#21442;&#32771;&#36039;&#26009;\Kaizen\Kaizen\Kaizen\Japan\mikan01.mpg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5.xml"/><Relationship Id="rId1" Type="http://schemas.openxmlformats.org/officeDocument/2006/relationships/video" Target="file:///C:\Documents%20and%20Settings\ldang04\My%20Documents\Linh's%20Doc%202\&#21442;&#32771;&#36039;&#26009;\Kaizen\Kaizen\Kaizen\Japan\mikan02.mp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Documents%20and%20Settings\ldang04\My%20Documents\Linh's%20Doc%202\&#21442;&#32771;&#36039;&#26009;\Kaizen\Kaizen\Kaizen\Japan\mikan03.mpg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981670"/>
            <a:ext cx="7086600" cy="121873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ĐÀO TẠO</a:t>
            </a:r>
            <a:endParaRPr lang="en-US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2473-621A-4F2A-9E27-2EF3E58805F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"/>
          <a:stretch/>
        </p:blipFill>
        <p:spPr>
          <a:xfrm>
            <a:off x="2286000" y="548483"/>
            <a:ext cx="4800600" cy="14331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769" y="2980999"/>
            <a:ext cx="7181850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255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" y="685800"/>
            <a:ext cx="8897577" cy="12954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7286" name="Picture 6" descr="C:\WINDOWS\ﾃﾞｽｸﾄｯﾌﾟ\temp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0" y="1905000"/>
            <a:ext cx="5545138" cy="38925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06590" y="5691426"/>
            <a:ext cx="7989558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THẾ NÀO BÂY GIỜ?</a:t>
            </a:r>
            <a:endParaRPr lang="en-US" sz="50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4" descr="C:\WINDOWS\ﾃﾞｽｸﾄｯﾌﾟ\temp\名称未設定 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47800" y="457200"/>
            <a:ext cx="5867400" cy="5626100"/>
          </a:xfrm>
          <a:prstGeom prst="rect">
            <a:avLst/>
          </a:prstGeom>
          <a:noFill/>
        </p:spPr>
      </p:pic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33400"/>
            <a:ext cx="58674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ĐÂY LÀ KAIZEN</a:t>
            </a:r>
            <a:endParaRPr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3" name="Line 7"/>
          <p:cNvSpPr>
            <a:spLocks noChangeShapeType="1"/>
          </p:cNvSpPr>
          <p:nvPr/>
        </p:nvSpPr>
        <p:spPr bwMode="auto">
          <a:xfrm flipH="1" flipV="1">
            <a:off x="2057400" y="6019800"/>
            <a:ext cx="685800" cy="228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4" name="Text Box 8"/>
          <p:cNvSpPr txBox="1">
            <a:spLocks noChangeArrowheads="1"/>
          </p:cNvSpPr>
          <p:nvPr/>
        </p:nvSpPr>
        <p:spPr bwMode="auto">
          <a:xfrm>
            <a:off x="2743200" y="5943600"/>
            <a:ext cx="17556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 đứng</a:t>
            </a:r>
            <a:endParaRPr lang="en-US" altLang="ja-JP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5" name="Text Box 9"/>
          <p:cNvSpPr txBox="1">
            <a:spLocks noChangeArrowheads="1"/>
          </p:cNvSpPr>
          <p:nvPr/>
        </p:nvSpPr>
        <p:spPr bwMode="auto">
          <a:xfrm>
            <a:off x="3200400" y="2209800"/>
            <a:ext cx="15398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 2 đều làm việc được</a:t>
            </a:r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6266" name="Picture 10" descr="C:\WINDOWS\ﾃﾞｽｸﾄｯﾌﾟ\temp\名称未設定 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276600"/>
            <a:ext cx="1357313" cy="688975"/>
          </a:xfrm>
          <a:prstGeom prst="rect">
            <a:avLst/>
          </a:prstGeom>
          <a:noFill/>
        </p:spPr>
      </p:pic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8616866" y="62484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kumimoji="0" lang="en-US" altLang="ja-JP" sz="20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304800"/>
            <a:ext cx="53340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ĐÂY LÀ KAIZEN</a:t>
            </a:r>
            <a:endParaRPr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8616866" y="62484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kumimoji="0" lang="en-US" altLang="ja-JP" sz="20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Picture 9" descr="IMG_09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2133600"/>
            <a:ext cx="3416531" cy="2818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MG_09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2209800"/>
            <a:ext cx="3657600" cy="27432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2400" y="1143000"/>
            <a:ext cx="4191000" cy="83820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Tại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lại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phải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cánh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cửa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tủ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giày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ja-JP" sz="23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495800" y="1143000"/>
            <a:ext cx="4191000" cy="838200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cánh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tủ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sẽ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mùi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lạ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nữa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…</a:t>
            </a:r>
            <a:endParaRPr kumimoji="0" lang="en-US" altLang="ja-JP" sz="23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62400" y="3048000"/>
            <a:ext cx="685800" cy="12954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8153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KAIZEN </a:t>
            </a:r>
            <a:endParaRPr lang="en-US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9741" y="329662"/>
            <a:ext cx="4191000" cy="685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altLang="ja-JP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ĐÂY LÀ KAIZEN</a:t>
            </a:r>
            <a:endParaRPr lang="en-US" altLang="ja-JP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267" name="Text Box 11"/>
          <p:cNvSpPr txBox="1">
            <a:spLocks noChangeArrowheads="1"/>
          </p:cNvSpPr>
          <p:nvPr/>
        </p:nvSpPr>
        <p:spPr bwMode="auto">
          <a:xfrm>
            <a:off x="8616866" y="6248400"/>
            <a:ext cx="312906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kumimoji="0" lang="en-US" altLang="ja-JP" sz="200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0" name="Picture 9" descr="IMG_0944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" y="2262371"/>
            <a:ext cx="3415811" cy="2561858"/>
          </a:xfrm>
          <a:prstGeom prst="rect">
            <a:avLst/>
          </a:prstGeom>
        </p:spPr>
      </p:pic>
      <p:pic>
        <p:nvPicPr>
          <p:cNvPr id="11" name="Picture 10" descr="IMG_0946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724400" y="2209800"/>
            <a:ext cx="3657600" cy="2743200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2400" y="1295400"/>
            <a:ext cx="4191000" cy="786862"/>
          </a:xfrm>
          <a:prstGeom prst="rect">
            <a:avLst/>
          </a:prstGeom>
          <a:solidFill>
            <a:srgbClr val="0070C0"/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điều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hòa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đang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hoạt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động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altLang="ja-JP" sz="23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4495800" y="1295400"/>
            <a:ext cx="4191000" cy="786862"/>
          </a:xfrm>
          <a:prstGeom prst="rect">
            <a:avLst/>
          </a:prstGeom>
          <a:solidFill>
            <a:srgbClr val="0070C0"/>
          </a:solidFill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gắn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thêm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sợi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ruy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băng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chúng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ta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dễ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dàng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nhận</a:t>
            </a:r>
            <a:r>
              <a:rPr lang="en-US" altLang="ja-JP" sz="2300" b="1" cap="small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ja-JP" sz="2300" b="1" cap="small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biết</a:t>
            </a:r>
            <a:endParaRPr kumimoji="0" lang="en-US" altLang="ja-JP" sz="23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3962400" y="3048000"/>
            <a:ext cx="685800" cy="12954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5562600"/>
            <a:ext cx="8153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Thay đổi một điều gì đó dễ dàng hơn, đó là Kaizen…</a:t>
            </a:r>
            <a:endParaRPr lang="en-US" sz="30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67400" y="3810000"/>
            <a:ext cx="16002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syanai1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9800" y="3657600"/>
            <a:ext cx="1244600" cy="1244600"/>
          </a:xfrm>
          <a:prstGeom prst="rect">
            <a:avLst/>
          </a:prstGeom>
        </p:spPr>
      </p:pic>
      <p:pic>
        <p:nvPicPr>
          <p:cNvPr id="35" name="Picture 34" descr="syanai1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97800" y="1295400"/>
            <a:ext cx="1295400" cy="1295400"/>
          </a:xfrm>
          <a:prstGeom prst="rect">
            <a:avLst/>
          </a:prstGeom>
        </p:spPr>
      </p:pic>
      <p:pic>
        <p:nvPicPr>
          <p:cNvPr id="34" name="Picture 33" descr="business_scene1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81400" y="5791200"/>
            <a:ext cx="1066800" cy="1066800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8056" y="4894944"/>
            <a:ext cx="8991600" cy="1905000"/>
          </a:xfrm>
          <a:prstGeom prst="rect">
            <a:avLst/>
          </a:prstGeom>
          <a:solidFill>
            <a:srgbClr val="00B050">
              <a:alpha val="13000"/>
            </a:srgbClr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8056" y="2667000"/>
            <a:ext cx="8991600" cy="2133600"/>
          </a:xfrm>
          <a:prstGeom prst="rect">
            <a:avLst/>
          </a:prstGeom>
          <a:solidFill>
            <a:schemeClr val="bg2">
              <a:lumMod val="90000"/>
              <a:alpha val="22000"/>
            </a:schemeClr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8056" y="870858"/>
            <a:ext cx="8991600" cy="1752600"/>
          </a:xfrm>
          <a:prstGeom prst="rect">
            <a:avLst/>
          </a:prstGeom>
          <a:solidFill>
            <a:srgbClr val="FF66FF">
              <a:alpha val="6000"/>
            </a:srgbClr>
          </a:solidFill>
          <a:ln w="127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52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 CÁC LĨNH VỰC KAIZEN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29"/>
          <p:cNvSpPr>
            <a:spLocks noChangeArrowheads="1"/>
          </p:cNvSpPr>
          <p:nvPr/>
        </p:nvSpPr>
        <p:spPr bwMode="auto">
          <a:xfrm>
            <a:off x="127001" y="914400"/>
            <a:ext cx="3225800" cy="1447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F9933">
                  <a:alpha val="0"/>
                </a:srgbClr>
              </a:gs>
              <a:gs pos="100000">
                <a:srgbClr val="CCFF99"/>
              </a:gs>
            </a:gsLst>
            <a:lin ang="0" scaled="1"/>
          </a:gra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/>
          <a:lstStyle/>
          <a:p>
            <a:pPr marL="342900" indent="-342900">
              <a:buFontTx/>
              <a:buAutoNum type="arabicPeriod"/>
            </a:pPr>
            <a:r>
              <a:rPr lang="vi-VN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Nâng cao hiệu suất trong công việc</a:t>
            </a:r>
          </a:p>
          <a:p>
            <a:pPr marL="342900" indent="-342900">
              <a:buFontTx/>
              <a:buAutoNum type="arabicPeriod"/>
            </a:pPr>
            <a:endParaRPr lang="vi-VN" altLang="ja-JP" sz="1300" dirty="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vi-VN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Cải tiến phương pháp làm việc</a:t>
            </a:r>
          </a:p>
          <a:p>
            <a:pPr marL="342900" indent="-342900">
              <a:buFontTx/>
              <a:buAutoNum type="arabicPeriod"/>
            </a:pPr>
            <a:endParaRPr lang="vi-VN" altLang="ja-JP" sz="1300" dirty="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</a:pPr>
            <a:r>
              <a:rPr lang="vi-VN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Cắt giảm chi phí, giảm lãng phí</a:t>
            </a:r>
          </a:p>
        </p:txBody>
      </p:sp>
      <p:sp>
        <p:nvSpPr>
          <p:cNvPr id="15" name="AutoShape 29"/>
          <p:cNvSpPr>
            <a:spLocks noChangeArrowheads="1"/>
          </p:cNvSpPr>
          <p:nvPr/>
        </p:nvSpPr>
        <p:spPr bwMode="auto">
          <a:xfrm>
            <a:off x="127000" y="2725056"/>
            <a:ext cx="3759200" cy="161834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rgbClr val="CCFF99"/>
              </a:gs>
            </a:gsLst>
            <a:lin ang="0" scaled="1"/>
          </a:gra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marL="342900" indent="-342900"/>
            <a:endParaRPr lang="en-US" altLang="ja-JP" sz="1300" dirty="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/>
            <a:r>
              <a:rPr lang="vi-VN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4.</a:t>
            </a:r>
            <a:r>
              <a:rPr lang="en-US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Duy trì &amp; nâng cao chất lượng</a:t>
            </a:r>
          </a:p>
          <a:p>
            <a:pPr marL="342900" indent="-342900">
              <a:buFontTx/>
              <a:buAutoNum type="arabicPeriod"/>
            </a:pPr>
            <a:endParaRPr lang="vi-VN" altLang="ja-JP" sz="1300" dirty="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/>
            <a:r>
              <a:rPr lang="vi-VN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5.</a:t>
            </a:r>
            <a:r>
              <a:rPr lang="en-US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</a:t>
            </a:r>
            <a:r>
              <a:rPr lang="vi-VN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Đóng góp vào việc cải tiến thông số sản</a:t>
            </a:r>
            <a:endParaRPr lang="en-US" altLang="ja-JP" sz="1300" dirty="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/>
            <a:r>
              <a:rPr lang="vi-VN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 phẩm trên lập trường là người sử dụng.</a:t>
            </a:r>
            <a:endParaRPr lang="en-US" altLang="ja-JP" sz="1300" dirty="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/>
            <a:endParaRPr lang="en-US" altLang="ja-JP" sz="1300" dirty="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6</a:t>
            </a:r>
            <a:r>
              <a:rPr lang="vi-VN" altLang="ja-JP" sz="1300" dirty="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. Cải tiến máy móc, dụng cụ, thiết bị </a:t>
            </a:r>
            <a:endParaRPr lang="en-US" altLang="ja-JP" sz="1300" dirty="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AutoShape 29"/>
          <p:cNvSpPr>
            <a:spLocks noChangeArrowheads="1"/>
          </p:cNvSpPr>
          <p:nvPr/>
        </p:nvSpPr>
        <p:spPr bwMode="auto">
          <a:xfrm>
            <a:off x="152400" y="4923972"/>
            <a:ext cx="3810000" cy="180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rgbClr val="CCFF99"/>
              </a:gs>
            </a:gsLst>
            <a:lin ang="0" scaled="1"/>
          </a:gradFill>
          <a:ln w="9525">
            <a:solidFill>
              <a:schemeClr val="bg1">
                <a:lumMod val="85000"/>
              </a:schemeClr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lIns="0" tIns="0" rIns="0" bIns="0" anchor="ctr">
            <a:noAutofit/>
          </a:bodyPr>
          <a:lstStyle/>
          <a:p>
            <a:pPr marL="342900" indent="-342900"/>
            <a:endParaRPr lang="vi-VN" altLang="ja-JP" sz="130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/>
            <a:r>
              <a:rPr lang="en-US" altLang="ja-JP" sz="130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7</a:t>
            </a:r>
            <a:r>
              <a:rPr lang="vi-VN" altLang="ja-JP" sz="130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. Ngăn chặn sự cố, tai nạn </a:t>
            </a:r>
          </a:p>
          <a:p>
            <a:pPr marL="342900" indent="-342900"/>
            <a:endParaRPr lang="en-US" altLang="ja-JP" sz="130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/>
            <a:r>
              <a:rPr lang="vi-VN" altLang="ja-JP" sz="130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7. Nâng cao ý thức, đạo đức của nhân viên</a:t>
            </a:r>
          </a:p>
          <a:p>
            <a:pPr marL="342900" indent="-342900"/>
            <a:endParaRPr lang="vi-VN" altLang="ja-JP" sz="1300" smtClean="0">
              <a:latin typeface="Times New Roman" panose="02020603050405020304" pitchFamily="18" charset="0"/>
              <a:ea typeface="HGP創英角ﾎﾟｯﾌﾟ体" pitchFamily="50" charset="-128"/>
              <a:cs typeface="Times New Roman" panose="02020603050405020304" pitchFamily="18" charset="0"/>
            </a:endParaRPr>
          </a:p>
          <a:p>
            <a:pPr marL="342900" indent="-342900"/>
            <a:r>
              <a:rPr lang="vi-VN" altLang="ja-JP" sz="130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8. Đóng góp vào việc nâng cao hình ảnh &amp; </a:t>
            </a:r>
          </a:p>
          <a:p>
            <a:pPr marL="342900" indent="-342900"/>
            <a:r>
              <a:rPr lang="vi-VN" altLang="ja-JP" sz="130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	doanh thu của công ty</a:t>
            </a:r>
          </a:p>
          <a:p>
            <a:pPr marL="342900" indent="-342900"/>
            <a:r>
              <a:rPr lang="vi-VN" altLang="ja-JP" sz="1300" smtClean="0">
                <a:latin typeface="Times New Roman" panose="02020603050405020304" pitchFamily="18" charset="0"/>
                <a:ea typeface="HGP創英角ﾎﾟｯﾌﾟ体" pitchFamily="50" charset="-128"/>
                <a:cs typeface="Times New Roman" panose="02020603050405020304" pitchFamily="18" charset="0"/>
              </a:rPr>
              <a:t>9. Cải tiến những sự việc xung quanh mình 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6400800" y="878175"/>
            <a:ext cx="28194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500" dirty="0" err="1">
                <a:latin typeface=".VnTime" pitchFamily="34" charset="0"/>
              </a:rPr>
              <a:t>Cïng</a:t>
            </a:r>
            <a:r>
              <a:rPr lang="en-GB" sz="1500" dirty="0">
                <a:latin typeface=".VnTime" pitchFamily="34" charset="0"/>
              </a:rPr>
              <a:t> 1 </a:t>
            </a:r>
            <a:r>
              <a:rPr lang="en-GB" sz="1500" dirty="0" err="1">
                <a:latin typeface=".VnTime" pitchFamily="34" charset="0"/>
              </a:rPr>
              <a:t>s¶n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phÈm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kiÓm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tra</a:t>
            </a:r>
            <a:r>
              <a:rPr lang="en-GB" sz="1500" dirty="0">
                <a:latin typeface=".VnTime" pitchFamily="34" charset="0"/>
              </a:rPr>
              <a:t> 2,3 </a:t>
            </a:r>
            <a:r>
              <a:rPr lang="en-GB" sz="1500" dirty="0" err="1">
                <a:latin typeface=".VnTime" pitchFamily="34" charset="0"/>
              </a:rPr>
              <a:t>lÇn</a:t>
            </a:r>
            <a:r>
              <a:rPr lang="en-GB" sz="1500" dirty="0">
                <a:latin typeface=".VnTime" pitchFamily="34" charset="0"/>
              </a:rPr>
              <a:t> </a:t>
            </a:r>
          </a:p>
          <a:p>
            <a:r>
              <a:rPr lang="en-GB" sz="1500" dirty="0" err="1">
                <a:latin typeface=".VnTime" pitchFamily="34" charset="0"/>
              </a:rPr>
              <a:t>Mua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qu</a:t>
            </a:r>
            <a:r>
              <a:rPr lang="en-GB" sz="1500" dirty="0">
                <a:latin typeface=".VnTime" pitchFamily="34" charset="0"/>
              </a:rPr>
              <a:t>¸ </a:t>
            </a:r>
            <a:r>
              <a:rPr lang="en-GB" sz="1500" dirty="0" err="1">
                <a:latin typeface=".VnTime" pitchFamily="34" charset="0"/>
              </a:rPr>
              <a:t>nhiÒu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linh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kiÖn</a:t>
            </a:r>
            <a:endParaRPr lang="en-GB" sz="1500" dirty="0">
              <a:latin typeface=".VnTime" pitchFamily="34" charset="0"/>
            </a:endParaRPr>
          </a:p>
          <a:p>
            <a:r>
              <a:rPr lang="en-GB" sz="1500" dirty="0" err="1">
                <a:latin typeface=".VnTime" pitchFamily="34" charset="0"/>
              </a:rPr>
              <a:t>Thêi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gian</a:t>
            </a:r>
            <a:r>
              <a:rPr lang="en-GB" sz="1500" dirty="0">
                <a:latin typeface=".VnTime" pitchFamily="34" charset="0"/>
              </a:rPr>
              <a:t> rework</a:t>
            </a:r>
          </a:p>
          <a:p>
            <a:r>
              <a:rPr lang="en-GB" sz="1500" dirty="0" err="1">
                <a:latin typeface=".VnTime" pitchFamily="34" charset="0"/>
              </a:rPr>
              <a:t>Thêi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gian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chê</a:t>
            </a:r>
            <a:r>
              <a:rPr lang="en-GB" sz="1500" dirty="0">
                <a:latin typeface=".VnTime" pitchFamily="34" charset="0"/>
              </a:rPr>
              <a:t> ®</a:t>
            </a:r>
            <a:r>
              <a:rPr lang="en-GB" sz="1500" dirty="0" err="1">
                <a:latin typeface=".VnTime" pitchFamily="34" charset="0"/>
              </a:rPr>
              <a:t>îi</a:t>
            </a:r>
            <a:endParaRPr lang="en-GB" sz="1500" dirty="0">
              <a:latin typeface=".VnTime" pitchFamily="34" charset="0"/>
            </a:endParaRPr>
          </a:p>
          <a:p>
            <a:r>
              <a:rPr lang="en-GB" sz="1500" dirty="0" err="1">
                <a:latin typeface=".VnTime" pitchFamily="34" charset="0"/>
              </a:rPr>
              <a:t>CÇn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kho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chøa</a:t>
            </a:r>
            <a:r>
              <a:rPr lang="en-GB" sz="1500" dirty="0">
                <a:latin typeface=".VnTime" pitchFamily="34" charset="0"/>
              </a:rPr>
              <a:t> (space)</a:t>
            </a:r>
          </a:p>
          <a:p>
            <a:r>
              <a:rPr lang="en-GB" sz="1500" dirty="0">
                <a:latin typeface=".VnTime" pitchFamily="34" charset="0"/>
              </a:rPr>
              <a:t>§</a:t>
            </a:r>
            <a:r>
              <a:rPr lang="en-GB" sz="1500" dirty="0" err="1">
                <a:latin typeface=".VnTime" pitchFamily="34" charset="0"/>
              </a:rPr>
              <a:t>éng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t¸c</a:t>
            </a:r>
            <a:r>
              <a:rPr lang="en-GB" sz="1500" dirty="0">
                <a:latin typeface=".VnTime" pitchFamily="34" charset="0"/>
              </a:rPr>
              <a:t> ®</a:t>
            </a:r>
            <a:r>
              <a:rPr lang="en-GB" sz="1500" dirty="0" err="1">
                <a:latin typeface=".VnTime" pitchFamily="34" charset="0"/>
              </a:rPr>
              <a:t>Æt</a:t>
            </a:r>
            <a:r>
              <a:rPr lang="en-GB" sz="1500" dirty="0">
                <a:latin typeface=".VnTime" pitchFamily="34" charset="0"/>
              </a:rPr>
              <a:t> ®Ó</a:t>
            </a:r>
          </a:p>
          <a:p>
            <a:r>
              <a:rPr lang="en-GB" sz="1500" dirty="0" err="1">
                <a:latin typeface=".VnTime" pitchFamily="34" charset="0"/>
              </a:rPr>
              <a:t>Kho¶ng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c¸ch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dÞch</a:t>
            </a:r>
            <a:r>
              <a:rPr lang="en-GB" sz="1500" dirty="0">
                <a:latin typeface=".VnTime" pitchFamily="34" charset="0"/>
              </a:rPr>
              <a:t> </a:t>
            </a:r>
            <a:r>
              <a:rPr lang="en-GB" sz="1500" dirty="0" err="1">
                <a:latin typeface=".VnTime" pitchFamily="34" charset="0"/>
              </a:rPr>
              <a:t>chuyÓn</a:t>
            </a:r>
            <a:r>
              <a:rPr lang="en-GB" sz="1500" dirty="0">
                <a:latin typeface=".VnTime" pitchFamily="34" charset="0"/>
              </a:rPr>
              <a:t>/</a:t>
            </a:r>
            <a:r>
              <a:rPr lang="en-GB" sz="1500" dirty="0" err="1">
                <a:latin typeface=".VnTime" pitchFamily="34" charset="0"/>
              </a:rPr>
              <a:t>chiÒu</a:t>
            </a:r>
            <a:endParaRPr lang="en-US" sz="1500" dirty="0">
              <a:latin typeface=".VnTime" pitchFamily="34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505200" y="1524000"/>
            <a:ext cx="165100" cy="3810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677228" y="2725056"/>
            <a:ext cx="4038600" cy="1905000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cách thức gia công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 tạo dụng cụ, máy móc, bàn thao tác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trí công đoạn kiểm tra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tạo dưỡng, dụng cụ kiểm tra 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 đổi tần xuất kiểm tra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thay đổi thông số sản phẩm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724400" y="4949370"/>
            <a:ext cx="3991428" cy="1767114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 tạo dụng cụ bảo vệ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hiện nguy cơ mất an toàn 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phương án duy trì tác phong làm việc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xuất về canteen, locker, các khu vực trong</a:t>
            </a:r>
          </a:p>
          <a:p>
            <a:pPr marL="342900" lvl="0" indent="-342900"/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phạm vi công ty</a:t>
            </a:r>
          </a:p>
          <a:p>
            <a:pPr marL="342900" lvl="0" indent="-342900"/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   Đề xuất về việc PR, quảng cáo hình ảnh công ty</a:t>
            </a:r>
          </a:p>
        </p:txBody>
      </p:sp>
      <p:sp>
        <p:nvSpPr>
          <p:cNvPr id="28" name="Right Arrow 27"/>
          <p:cNvSpPr/>
          <p:nvPr/>
        </p:nvSpPr>
        <p:spPr>
          <a:xfrm>
            <a:off x="4254500" y="3200400"/>
            <a:ext cx="165100" cy="3810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102100" y="5486400"/>
            <a:ext cx="165100" cy="381000"/>
          </a:xfrm>
          <a:prstGeom prst="right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733800" y="896256"/>
            <a:ext cx="2667000" cy="1676400"/>
          </a:xfrm>
          <a:prstGeom prst="roundRect">
            <a:avLst/>
          </a:prstGeom>
          <a:solidFill>
            <a:srgbClr val="0070C0"/>
          </a:solidFill>
          <a:ln w="9525">
            <a:solidFill>
              <a:schemeClr val="accent5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/>
          <a:lstStyle/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phí gia công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phí tồn khi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phí hàng hỏng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phí chờ đợi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phí sản xuất quá nhiều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phí thao tác</a:t>
            </a:r>
          </a:p>
          <a:p>
            <a:pPr marL="342900" lvl="0" indent="-342900">
              <a:buAutoNum type="arabicPeriod"/>
            </a:pPr>
            <a:r>
              <a:rPr lang="en-GB" sz="13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 phí vận chuyển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152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  HIỆU QUẢ CỦA KAIZEN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990600"/>
            <a:ext cx="8382000" cy="1524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ja-JP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①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PHÁT TRIỂN NĂNG LỰC CÁ NHÂN</a:t>
            </a:r>
          </a:p>
          <a:p>
            <a:pPr marL="342900" indent="-342900"/>
            <a:r>
              <a:rPr lang="ja-JP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ja-JP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ja-JP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2667000"/>
            <a:ext cx="8382000" cy="1524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ja-JP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②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SỰ THỐNG NHẤT TRONG TỔ CHỨC</a:t>
            </a:r>
          </a:p>
          <a:p>
            <a:pPr marL="342900" indent="-342900"/>
            <a:r>
              <a:rPr lang="ja-JP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ja-JP" alt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4343400"/>
            <a:ext cx="8382000" cy="1524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/>
            <a:r>
              <a:rPr lang="ja-JP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③</a:t>
            </a: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HIỆU QUẢ KHÁC</a:t>
            </a:r>
          </a:p>
          <a:p>
            <a:pPr marL="342900" indent="-342900"/>
            <a:r>
              <a:rPr lang="ja-JP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 bỏ lãng phí, không hiệu quả trong công việc</a:t>
            </a:r>
            <a:endParaRPr lang="en-US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ja-JP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cường thể chất nơi làm việc </a:t>
            </a:r>
            <a:r>
              <a:rPr 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 &amp; chuyên gia</a:t>
            </a:r>
          </a:p>
          <a:p>
            <a:pPr marL="342900" indent="-342900"/>
            <a:r>
              <a:rPr lang="ja-JP" altLang="en-US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・</a:t>
            </a:r>
            <a:r>
              <a:rPr lang="en-US" altLang="ja-JP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cao Motivation qua những lần biểu dương, đánh giá</a:t>
            </a:r>
            <a:endParaRPr lang="en-US" b="1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lang="en-US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5920026"/>
            <a:ext cx="85344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TỰ MÌNH ĐƯA RA NHỮNG KHÓ KHĂN TRONG CÔNG VIỆC </a:t>
            </a:r>
            <a:r>
              <a:rPr lang="ja-JP" altLang="en-US" sz="2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5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KAIZEN</a:t>
            </a:r>
            <a:endParaRPr lang="en-US" sz="2500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590800"/>
            <a:ext cx="7086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ĐÀO TẠO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10000"/>
            <a:ext cx="6400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smtClean="0">
                <a:solidFill>
                  <a:schemeClr val="accent3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 CƠ BẢN VỀ KAIZEN</a:t>
            </a:r>
            <a:endParaRPr lang="en-US" sz="2000" dirty="0" smtClean="0">
              <a:solidFill>
                <a:schemeClr val="accent3">
                  <a:lumMod val="9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2473-621A-4F2A-9E27-2EF3E58805F6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16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52600" y="4253345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42A41"/>
              </a:buClr>
              <a:buSzPct val="9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2. KIẾN THỨC CƠ BẢN VỀ LÃNG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PHÍ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6455" y="4634345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42A41"/>
              </a:buClr>
              <a:buSzPct val="90000"/>
              <a:buFontTx/>
              <a:buNone/>
              <a:tabLst/>
              <a:defRPr/>
            </a:pPr>
            <a:r>
              <a:rPr lang="en-US" sz="2000" b="1" smtClean="0">
                <a:solidFill>
                  <a:schemeClr val="accent3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3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 LÀM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THẾ NÀO ĐỂ ĐỀ XUẤT 1 CẢI TIẾN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20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0" name="Picture 1038" descr="98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34988" y="146566"/>
            <a:ext cx="2181225" cy="1447800"/>
          </a:xfrm>
          <a:prstGeom prst="rect">
            <a:avLst/>
          </a:prstGeom>
          <a:noFill/>
        </p:spPr>
      </p:pic>
      <p:sp>
        <p:nvSpPr>
          <p:cNvPr id="4111" name="AutoShape 1039"/>
          <p:cNvSpPr>
            <a:spLocks noChangeArrowheads="1"/>
          </p:cNvSpPr>
          <p:nvPr/>
        </p:nvSpPr>
        <p:spPr bwMode="auto">
          <a:xfrm>
            <a:off x="5181600" y="1524000"/>
            <a:ext cx="609600" cy="990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AutoShape 1041"/>
          <p:cNvSpPr>
            <a:spLocks noChangeArrowheads="1"/>
          </p:cNvSpPr>
          <p:nvPr/>
        </p:nvSpPr>
        <p:spPr bwMode="auto">
          <a:xfrm>
            <a:off x="304800" y="457200"/>
            <a:ext cx="5105400" cy="990600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Text Box 1040"/>
          <p:cNvSpPr txBox="1">
            <a:spLocks noChangeArrowheads="1"/>
          </p:cNvSpPr>
          <p:nvPr/>
        </p:nvSpPr>
        <p:spPr bwMode="auto">
          <a:xfrm>
            <a:off x="76200" y="685800"/>
            <a:ext cx="563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4" name="Text Box 1042"/>
          <p:cNvSpPr txBox="1">
            <a:spLocks noChangeArrowheads="1"/>
          </p:cNvSpPr>
          <p:nvPr/>
        </p:nvSpPr>
        <p:spPr bwMode="auto">
          <a:xfrm>
            <a:off x="304800" y="1462088"/>
            <a:ext cx="29402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★</a:t>
            </a:r>
            <a:r>
              <a:rPr lang="en-US" sz="28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u="sng" dirty="0" smtClean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15" name="Text Box 1043"/>
          <p:cNvSpPr txBox="1">
            <a:spLocks noChangeArrowheads="1"/>
          </p:cNvSpPr>
          <p:nvPr/>
        </p:nvSpPr>
        <p:spPr bwMode="auto">
          <a:xfrm>
            <a:off x="457200" y="1997075"/>
            <a:ext cx="4442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latin typeface=".VnArial" pitchFamily="34" charset="0"/>
              </a:rPr>
              <a:t>Thao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endParaRPr lang="en-US" b="1" dirty="0">
              <a:latin typeface=".VnArial" pitchFamily="34" charset="0"/>
            </a:endParaRPr>
          </a:p>
        </p:txBody>
      </p:sp>
      <p:sp>
        <p:nvSpPr>
          <p:cNvPr id="4130" name="Text Box 1058"/>
          <p:cNvSpPr txBox="1">
            <a:spLocks noChangeArrowheads="1"/>
          </p:cNvSpPr>
          <p:nvPr/>
        </p:nvSpPr>
        <p:spPr bwMode="auto">
          <a:xfrm>
            <a:off x="533400" y="5114925"/>
            <a:ext cx="1101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ja-JP" sz="2000" b="1" i="1" dirty="0">
                <a:latin typeface=".VnArial" pitchFamily="34" charset="0"/>
                <a:ea typeface="MS PGothic" pitchFamily="50" charset="-128"/>
              </a:rPr>
              <a:t>MUDA: </a:t>
            </a:r>
            <a:endParaRPr lang="en-US" altLang="ja-JP" sz="2000" b="1" i="1" dirty="0">
              <a:latin typeface=".VnArial" pitchFamily="34" charset="0"/>
              <a:ea typeface="MS PGothic" pitchFamily="50" charset="-128"/>
            </a:endParaRPr>
          </a:p>
        </p:txBody>
      </p:sp>
      <p:sp>
        <p:nvSpPr>
          <p:cNvPr id="4131" name="Text Box 1059"/>
          <p:cNvSpPr txBox="1">
            <a:spLocks noChangeArrowheads="1"/>
          </p:cNvSpPr>
          <p:nvPr/>
        </p:nvSpPr>
        <p:spPr bwMode="auto">
          <a:xfrm>
            <a:off x="6019800" y="1689100"/>
            <a:ext cx="268855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GB" sz="1600" dirty="0">
                <a:latin typeface=".VnArial" pitchFamily="34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endParaRPr lang="en-GB" sz="1600" dirty="0">
              <a:latin typeface=".VnArial" pitchFamily="34" charset="0"/>
            </a:endParaRPr>
          </a:p>
          <a:p>
            <a:pPr>
              <a:buFontTx/>
              <a:buChar char="•"/>
            </a:pPr>
            <a:r>
              <a:rPr lang="en-GB" sz="1600" dirty="0">
                <a:latin typeface=".VnArial" pitchFamily="34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GB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endParaRPr lang="en-GB" sz="1600" dirty="0">
              <a:latin typeface=".VnArial" pitchFamily="34" charset="0"/>
            </a:endParaRPr>
          </a:p>
        </p:txBody>
      </p:sp>
      <p:sp>
        <p:nvSpPr>
          <p:cNvPr id="4134" name="Text Box 1062"/>
          <p:cNvSpPr txBox="1">
            <a:spLocks noChangeArrowheads="1"/>
          </p:cNvSpPr>
          <p:nvPr/>
        </p:nvSpPr>
        <p:spPr bwMode="auto">
          <a:xfrm>
            <a:off x="326357" y="3142556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</a:p>
          <a:p>
            <a:pPr>
              <a:buFont typeface="Wingdings" pitchFamily="2" charset="2"/>
              <a:buChar char="v"/>
            </a:pP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sz="2000" dirty="0">
              <a:latin typeface=".VnArial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137" name="Text Box 1065"/>
          <p:cNvSpPr txBox="1">
            <a:spLocks noChangeArrowheads="1"/>
          </p:cNvSpPr>
          <p:nvPr/>
        </p:nvSpPr>
        <p:spPr bwMode="auto">
          <a:xfrm>
            <a:off x="533400" y="5491163"/>
            <a:ext cx="958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altLang="ja-JP" sz="2000">
                <a:latin typeface=".VnArial" pitchFamily="34" charset="0"/>
                <a:ea typeface="MS PGothic" pitchFamily="50" charset="-128"/>
              </a:rPr>
              <a:t>Muda: </a:t>
            </a:r>
            <a:endParaRPr lang="en-US" altLang="ja-JP" sz="2000">
              <a:latin typeface=".VnArial" pitchFamily="34" charset="0"/>
              <a:ea typeface="MS PGothic" pitchFamily="50" charset="-128"/>
            </a:endParaRPr>
          </a:p>
        </p:txBody>
      </p:sp>
      <p:sp>
        <p:nvSpPr>
          <p:cNvPr id="4141" name="Text Box 1069"/>
          <p:cNvSpPr txBox="1">
            <a:spLocks noChangeArrowheads="1"/>
          </p:cNvSpPr>
          <p:nvPr/>
        </p:nvSpPr>
        <p:spPr bwMode="auto">
          <a:xfrm>
            <a:off x="1693863" y="5126038"/>
            <a:ext cx="72977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42" name="Text Box 1070"/>
          <p:cNvSpPr txBox="1">
            <a:spLocks noChangeArrowheads="1"/>
          </p:cNvSpPr>
          <p:nvPr/>
        </p:nvSpPr>
        <p:spPr bwMode="auto">
          <a:xfrm>
            <a:off x="1693863" y="5507038"/>
            <a:ext cx="70691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.VnArial" pitchFamily="34" charset="0"/>
            </a:endParaRPr>
          </a:p>
        </p:txBody>
      </p:sp>
      <p:sp>
        <p:nvSpPr>
          <p:cNvPr id="4143" name="Rectangle 1071"/>
          <p:cNvSpPr>
            <a:spLocks noChangeArrowheads="1"/>
          </p:cNvSpPr>
          <p:nvPr/>
        </p:nvSpPr>
        <p:spPr bwMode="auto">
          <a:xfrm>
            <a:off x="381000" y="5049838"/>
            <a:ext cx="8382000" cy="121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44" name="Text Box 1072"/>
          <p:cNvSpPr txBox="1">
            <a:spLocks noChangeArrowheads="1"/>
          </p:cNvSpPr>
          <p:nvPr/>
        </p:nvSpPr>
        <p:spPr bwMode="auto">
          <a:xfrm>
            <a:off x="304800" y="4419600"/>
            <a:ext cx="409759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28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★ 2 </a:t>
            </a:r>
            <a:r>
              <a:rPr kumimoji="1" lang="en-US" altLang="ja-JP" sz="28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kiểu</a:t>
            </a:r>
            <a:r>
              <a:rPr kumimoji="1" lang="en-US" altLang="ja-JP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viết</a:t>
            </a:r>
            <a:r>
              <a:rPr kumimoji="1" lang="en-US" altLang="ja-JP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về</a:t>
            </a:r>
            <a:r>
              <a:rPr kumimoji="1" lang="en-US" altLang="ja-JP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lãng</a:t>
            </a:r>
            <a:r>
              <a:rPr kumimoji="1" lang="en-US" altLang="ja-JP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 </a:t>
            </a:r>
            <a:r>
              <a:rPr kumimoji="1" lang="en-US" altLang="ja-JP" sz="2800" b="1" u="sng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phí</a:t>
            </a:r>
            <a:r>
              <a:rPr kumimoji="1" lang="en-US" altLang="ja-JP" sz="2800" b="1" u="sng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ＤＦＰPOP体" pitchFamily="82" charset="-128"/>
                <a:cs typeface="Times New Roman" panose="02020603050405020304" pitchFamily="18" charset="0"/>
              </a:rPr>
              <a:t>:</a:t>
            </a:r>
            <a:endParaRPr lang="en-US" sz="2800" b="1" u="sng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2" name="AutoShape 28"/>
          <p:cNvSpPr>
            <a:spLocks noChangeArrowheads="1"/>
          </p:cNvSpPr>
          <p:nvPr/>
        </p:nvSpPr>
        <p:spPr bwMode="auto">
          <a:xfrm>
            <a:off x="1524000" y="869949"/>
            <a:ext cx="5791200" cy="838200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999842"/>
              </p:ext>
            </p:extLst>
          </p:nvPr>
        </p:nvGraphicFramePr>
        <p:xfrm>
          <a:off x="7239000" y="2446337"/>
          <a:ext cx="19050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ｸﾘｯﾌﾟ" r:id="rId3" imgW="5114925" imgH="2720340" progId="">
                  <p:embed/>
                </p:oleObj>
              </mc:Choice>
              <mc:Fallback>
                <p:oleObj name="ｸﾘｯﾌﾟ" r:id="rId3" imgW="5114925" imgH="2720340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2446337"/>
                        <a:ext cx="1905000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7" name="Picture 3" descr="105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3970337"/>
            <a:ext cx="2362200" cy="1897063"/>
          </a:xfrm>
          <a:prstGeom prst="rect">
            <a:avLst/>
          </a:prstGeom>
          <a:noFill/>
        </p:spPr>
      </p:pic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41325" y="4392612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.VnTime" pitchFamily="34" charset="0"/>
            </a:endParaRP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3048000" y="1022349"/>
            <a:ext cx="276870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 err="1">
                <a:latin typeface=".VnTime" pitchFamily="34" charset="0"/>
              </a:rPr>
              <a:t>C¸c</a:t>
            </a:r>
            <a:r>
              <a:rPr lang="en-US" sz="2800" b="1" dirty="0">
                <a:latin typeface=".VnTime" pitchFamily="34" charset="0"/>
              </a:rPr>
              <a:t> lo¹i </a:t>
            </a:r>
            <a:r>
              <a:rPr lang="en-US" sz="2800" b="1" dirty="0" err="1">
                <a:latin typeface=".VnTime" pitchFamily="34" charset="0"/>
              </a:rPr>
              <a:t>l·ng</a:t>
            </a:r>
            <a:r>
              <a:rPr lang="en-US" sz="2800" b="1" dirty="0">
                <a:latin typeface=".VnTime" pitchFamily="34" charset="0"/>
              </a:rPr>
              <a:t> </a:t>
            </a:r>
            <a:r>
              <a:rPr lang="en-US" sz="2800" b="1" dirty="0" err="1">
                <a:latin typeface=".VnTime" pitchFamily="34" charset="0"/>
              </a:rPr>
              <a:t>phÝ</a:t>
            </a:r>
            <a:endParaRPr lang="en-US" sz="2800" b="1" dirty="0">
              <a:latin typeface=".VnTime" pitchFamily="34" charset="0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304800" y="2217737"/>
            <a:ext cx="333456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36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ＤＦＰPOP体" pitchFamily="82" charset="-128"/>
              </a:rPr>
              <a:t>★</a:t>
            </a:r>
            <a:r>
              <a:rPr lang="en-US" sz="3600" b="1" dirty="0">
                <a:solidFill>
                  <a:srgbClr val="FF3300"/>
                </a:solidFill>
                <a:latin typeface=".VnTime" pitchFamily="34" charset="0"/>
              </a:rPr>
              <a:t> 7 </a:t>
            </a:r>
            <a:r>
              <a:rPr lang="en-US" sz="3600" b="1" dirty="0" smtClean="0">
                <a:solidFill>
                  <a:srgbClr val="FF3300"/>
                </a:solidFill>
                <a:latin typeface=".VnTime" pitchFamily="34" charset="0"/>
              </a:rPr>
              <a:t>lo¹i </a:t>
            </a:r>
            <a:endParaRPr lang="en-US" sz="3600" b="1" dirty="0">
              <a:solidFill>
                <a:srgbClr val="FF3300"/>
              </a:solidFill>
              <a:latin typeface=".VnTime" pitchFamily="34" charset="0"/>
            </a:endParaRPr>
          </a:p>
          <a:p>
            <a:r>
              <a:rPr lang="en-GB" dirty="0">
                <a:latin typeface=".VnTime" pitchFamily="34" charset="0"/>
              </a:rPr>
              <a:t>1.</a:t>
            </a:r>
            <a:r>
              <a:rPr lang="en-GB" sz="2000" dirty="0">
                <a:latin typeface=".VnTime" pitchFamily="34" charset="0"/>
              </a:rPr>
              <a:t>L·ng </a:t>
            </a:r>
            <a:r>
              <a:rPr lang="en-GB" sz="2000" dirty="0" err="1">
                <a:latin typeface=".VnTime" pitchFamily="34" charset="0"/>
              </a:rPr>
              <a:t>phÝ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khi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gia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c«ng</a:t>
            </a:r>
            <a:endParaRPr lang="en-GB" sz="2000" dirty="0">
              <a:latin typeface=".VnTime" pitchFamily="34" charset="0"/>
            </a:endParaRPr>
          </a:p>
          <a:p>
            <a:r>
              <a:rPr lang="en-GB" sz="2000" dirty="0">
                <a:latin typeface=".VnTime" pitchFamily="34" charset="0"/>
              </a:rPr>
              <a:t>2. </a:t>
            </a:r>
            <a:r>
              <a:rPr lang="en-GB" sz="2000" dirty="0" err="1">
                <a:latin typeface=".VnTime" pitchFamily="34" charset="0"/>
              </a:rPr>
              <a:t>L·ng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phÝ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tån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kho</a:t>
            </a:r>
            <a:endParaRPr lang="en-GB" sz="2000" dirty="0">
              <a:latin typeface=".VnTime" pitchFamily="34" charset="0"/>
            </a:endParaRPr>
          </a:p>
          <a:p>
            <a:r>
              <a:rPr lang="en-GB" sz="2000" dirty="0">
                <a:latin typeface=".VnTime" pitchFamily="34" charset="0"/>
              </a:rPr>
              <a:t>3. </a:t>
            </a:r>
            <a:r>
              <a:rPr lang="en-GB" sz="2000" dirty="0" err="1">
                <a:latin typeface=".VnTime" pitchFamily="34" charset="0"/>
              </a:rPr>
              <a:t>L·ng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phÝ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hµng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háng</a:t>
            </a:r>
            <a:endParaRPr lang="en-GB" sz="2000" dirty="0">
              <a:latin typeface=".VnTime" pitchFamily="34" charset="0"/>
            </a:endParaRPr>
          </a:p>
          <a:p>
            <a:r>
              <a:rPr lang="en-GB" sz="2000" dirty="0">
                <a:latin typeface=".VnTime" pitchFamily="34" charset="0"/>
              </a:rPr>
              <a:t>4. </a:t>
            </a:r>
            <a:r>
              <a:rPr lang="en-GB" sz="2000" dirty="0" err="1">
                <a:latin typeface=".VnTime" pitchFamily="34" charset="0"/>
              </a:rPr>
              <a:t>L·ng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phÝ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chê</a:t>
            </a:r>
            <a:r>
              <a:rPr lang="en-GB" sz="2000" dirty="0">
                <a:latin typeface=".VnTime" pitchFamily="34" charset="0"/>
              </a:rPr>
              <a:t> ®</a:t>
            </a:r>
            <a:r>
              <a:rPr lang="en-GB" sz="2000" dirty="0" err="1">
                <a:latin typeface=".VnTime" pitchFamily="34" charset="0"/>
              </a:rPr>
              <a:t>îi</a:t>
            </a:r>
            <a:r>
              <a:rPr lang="en-GB" sz="2000" dirty="0">
                <a:latin typeface=".VnTime" pitchFamily="34" charset="0"/>
              </a:rPr>
              <a:t> </a:t>
            </a:r>
          </a:p>
          <a:p>
            <a:r>
              <a:rPr lang="en-GB" sz="2000" dirty="0">
                <a:latin typeface=".VnTime" pitchFamily="34" charset="0"/>
              </a:rPr>
              <a:t>5. </a:t>
            </a:r>
            <a:r>
              <a:rPr lang="en-GB" sz="2000" dirty="0" err="1">
                <a:latin typeface=".VnTime" pitchFamily="34" charset="0"/>
              </a:rPr>
              <a:t>L·ng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phÝ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s¶n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xuÊt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qu</a:t>
            </a:r>
            <a:r>
              <a:rPr lang="en-GB" sz="2000" dirty="0">
                <a:latin typeface=".VnTime" pitchFamily="34" charset="0"/>
              </a:rPr>
              <a:t>¸ </a:t>
            </a:r>
            <a:r>
              <a:rPr lang="en-GB" sz="2000" dirty="0" err="1">
                <a:latin typeface=".VnTime" pitchFamily="34" charset="0"/>
              </a:rPr>
              <a:t>nhiÒu</a:t>
            </a:r>
            <a:endParaRPr lang="en-GB" sz="2000" dirty="0">
              <a:latin typeface=".VnTime" pitchFamily="34" charset="0"/>
            </a:endParaRPr>
          </a:p>
          <a:p>
            <a:r>
              <a:rPr lang="en-GB" sz="2000" dirty="0">
                <a:latin typeface=".VnTime" pitchFamily="34" charset="0"/>
              </a:rPr>
              <a:t>6. </a:t>
            </a:r>
            <a:r>
              <a:rPr lang="en-GB" sz="2000" dirty="0" err="1">
                <a:latin typeface=".VnTime" pitchFamily="34" charset="0"/>
              </a:rPr>
              <a:t>L·ng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phÝ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thao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t¸c</a:t>
            </a:r>
            <a:endParaRPr lang="en-GB" sz="2000" dirty="0">
              <a:latin typeface=".VnTime" pitchFamily="34" charset="0"/>
            </a:endParaRPr>
          </a:p>
          <a:p>
            <a:r>
              <a:rPr lang="en-GB" sz="2000" dirty="0">
                <a:latin typeface=".VnTime" pitchFamily="34" charset="0"/>
              </a:rPr>
              <a:t>7. </a:t>
            </a:r>
            <a:r>
              <a:rPr lang="en-GB" sz="2000" dirty="0" err="1">
                <a:latin typeface=".VnTime" pitchFamily="34" charset="0"/>
              </a:rPr>
              <a:t>L·ng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phÝ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vËn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chuyÓn</a:t>
            </a:r>
            <a:endParaRPr lang="en-GB" sz="2000" dirty="0">
              <a:latin typeface=".VnTime" pitchFamily="34" charset="0"/>
            </a:endParaRPr>
          </a:p>
          <a:p>
            <a:endParaRPr lang="en-GB" dirty="0">
              <a:latin typeface=".VnTime" pitchFamily="34" charset="0"/>
            </a:endParaRPr>
          </a:p>
          <a:p>
            <a:endParaRPr lang="en-US" b="1" u="sng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3962400" y="2293937"/>
            <a:ext cx="1212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latin typeface=".VnTime" pitchFamily="34" charset="0"/>
              </a:rPr>
              <a:t>&lt;VÝ dô&gt;</a:t>
            </a:r>
            <a:endParaRPr lang="en-US">
              <a:latin typeface=".VnTime" pitchFamily="34" charset="0"/>
            </a:endParaRPr>
          </a:p>
        </p:txBody>
      </p:sp>
      <p:sp>
        <p:nvSpPr>
          <p:cNvPr id="6166" name="Text Box 22"/>
          <p:cNvSpPr txBox="1">
            <a:spLocks noChangeArrowheads="1"/>
          </p:cNvSpPr>
          <p:nvPr/>
        </p:nvSpPr>
        <p:spPr bwMode="auto">
          <a:xfrm>
            <a:off x="3657600" y="2727325"/>
            <a:ext cx="411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000" dirty="0" err="1">
                <a:latin typeface=".VnTime" pitchFamily="34" charset="0"/>
              </a:rPr>
              <a:t>Cïng</a:t>
            </a:r>
            <a:r>
              <a:rPr lang="en-GB" sz="2000" dirty="0">
                <a:latin typeface=".VnTime" pitchFamily="34" charset="0"/>
              </a:rPr>
              <a:t> 1 </a:t>
            </a:r>
            <a:r>
              <a:rPr lang="en-GB" sz="2000" dirty="0" err="1">
                <a:latin typeface=".VnTime" pitchFamily="34" charset="0"/>
              </a:rPr>
              <a:t>s¶n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phÈm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kiÓm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tra</a:t>
            </a:r>
            <a:r>
              <a:rPr lang="en-GB" sz="2000" dirty="0">
                <a:latin typeface=".VnTime" pitchFamily="34" charset="0"/>
              </a:rPr>
              <a:t> 2,3 </a:t>
            </a:r>
            <a:r>
              <a:rPr lang="en-GB" sz="2000" dirty="0" err="1">
                <a:latin typeface=".VnTime" pitchFamily="34" charset="0"/>
              </a:rPr>
              <a:t>lÇn</a:t>
            </a:r>
            <a:r>
              <a:rPr lang="en-GB" sz="2000" dirty="0">
                <a:latin typeface=".VnTime" pitchFamily="34" charset="0"/>
              </a:rPr>
              <a:t> </a:t>
            </a:r>
          </a:p>
          <a:p>
            <a:r>
              <a:rPr lang="en-GB" sz="2000" dirty="0" err="1">
                <a:latin typeface=".VnTime" pitchFamily="34" charset="0"/>
              </a:rPr>
              <a:t>Mua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qu</a:t>
            </a:r>
            <a:r>
              <a:rPr lang="en-GB" sz="2000" dirty="0">
                <a:latin typeface=".VnTime" pitchFamily="34" charset="0"/>
              </a:rPr>
              <a:t>¸ </a:t>
            </a:r>
            <a:r>
              <a:rPr lang="en-GB" sz="2000" dirty="0" err="1">
                <a:latin typeface=".VnTime" pitchFamily="34" charset="0"/>
              </a:rPr>
              <a:t>nhiÒu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linh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kiÖn</a:t>
            </a:r>
            <a:endParaRPr lang="en-GB" sz="2000" dirty="0">
              <a:latin typeface=".VnTime" pitchFamily="34" charset="0"/>
            </a:endParaRPr>
          </a:p>
          <a:p>
            <a:r>
              <a:rPr lang="en-GB" sz="2000" dirty="0" err="1">
                <a:latin typeface=".VnTime" pitchFamily="34" charset="0"/>
              </a:rPr>
              <a:t>Thêi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gian</a:t>
            </a:r>
            <a:r>
              <a:rPr lang="en-GB" sz="2000" dirty="0">
                <a:latin typeface=".VnTime" pitchFamily="34" charset="0"/>
              </a:rPr>
              <a:t> rework</a:t>
            </a:r>
          </a:p>
          <a:p>
            <a:r>
              <a:rPr lang="en-GB" sz="2000" dirty="0" err="1">
                <a:latin typeface=".VnTime" pitchFamily="34" charset="0"/>
              </a:rPr>
              <a:t>Thêi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gian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chê</a:t>
            </a:r>
            <a:r>
              <a:rPr lang="en-GB" sz="2000" dirty="0">
                <a:latin typeface=".VnTime" pitchFamily="34" charset="0"/>
              </a:rPr>
              <a:t> ®</a:t>
            </a:r>
            <a:r>
              <a:rPr lang="en-GB" sz="2000" dirty="0" err="1">
                <a:latin typeface=".VnTime" pitchFamily="34" charset="0"/>
              </a:rPr>
              <a:t>îi</a:t>
            </a:r>
            <a:endParaRPr lang="en-GB" sz="2000" dirty="0">
              <a:latin typeface=".VnTime" pitchFamily="34" charset="0"/>
            </a:endParaRPr>
          </a:p>
          <a:p>
            <a:r>
              <a:rPr lang="en-GB" sz="2000" dirty="0" err="1">
                <a:latin typeface=".VnTime" pitchFamily="34" charset="0"/>
              </a:rPr>
              <a:t>CÇn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kho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chøa</a:t>
            </a:r>
            <a:r>
              <a:rPr lang="en-GB" sz="2000" dirty="0">
                <a:latin typeface=".VnTime" pitchFamily="34" charset="0"/>
              </a:rPr>
              <a:t> (space)</a:t>
            </a:r>
          </a:p>
          <a:p>
            <a:r>
              <a:rPr lang="en-GB" sz="2000" dirty="0">
                <a:latin typeface=".VnTime" pitchFamily="34" charset="0"/>
              </a:rPr>
              <a:t>§</a:t>
            </a:r>
            <a:r>
              <a:rPr lang="en-GB" sz="2000" dirty="0" err="1">
                <a:latin typeface=".VnTime" pitchFamily="34" charset="0"/>
              </a:rPr>
              <a:t>éng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t¸c</a:t>
            </a:r>
            <a:r>
              <a:rPr lang="en-GB" sz="2000" dirty="0">
                <a:latin typeface=".VnTime" pitchFamily="34" charset="0"/>
              </a:rPr>
              <a:t> ®</a:t>
            </a:r>
            <a:r>
              <a:rPr lang="en-GB" sz="2000" dirty="0" err="1">
                <a:latin typeface=".VnTime" pitchFamily="34" charset="0"/>
              </a:rPr>
              <a:t>Æt</a:t>
            </a:r>
            <a:r>
              <a:rPr lang="en-GB" sz="2000" dirty="0">
                <a:latin typeface=".VnTime" pitchFamily="34" charset="0"/>
              </a:rPr>
              <a:t> ®Ó</a:t>
            </a:r>
          </a:p>
          <a:p>
            <a:r>
              <a:rPr lang="en-GB" sz="2000" dirty="0" err="1">
                <a:latin typeface=".VnTime" pitchFamily="34" charset="0"/>
              </a:rPr>
              <a:t>Kho¶ng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c¸ch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dÞch</a:t>
            </a:r>
            <a:r>
              <a:rPr lang="en-GB" sz="2000" dirty="0">
                <a:latin typeface=".VnTime" pitchFamily="34" charset="0"/>
              </a:rPr>
              <a:t> </a:t>
            </a:r>
            <a:r>
              <a:rPr lang="en-GB" sz="2000" dirty="0" err="1">
                <a:latin typeface=".VnTime" pitchFamily="34" charset="0"/>
              </a:rPr>
              <a:t>chuyÓn</a:t>
            </a:r>
            <a:r>
              <a:rPr lang="en-GB" sz="2000" dirty="0">
                <a:latin typeface=".VnTime" pitchFamily="34" charset="0"/>
              </a:rPr>
              <a:t>/</a:t>
            </a:r>
            <a:r>
              <a:rPr lang="en-GB" sz="2000" dirty="0" err="1">
                <a:latin typeface=".VnTime" pitchFamily="34" charset="0"/>
              </a:rPr>
              <a:t>chiÒu</a:t>
            </a:r>
            <a:endParaRPr lang="en-US" sz="2000" dirty="0">
              <a:latin typeface=".VnTime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4800" y="381000"/>
            <a:ext cx="8229600" cy="838200"/>
            <a:chOff x="304800" y="381000"/>
            <a:chExt cx="5867400" cy="838200"/>
          </a:xfrm>
        </p:grpSpPr>
        <p:sp>
          <p:nvSpPr>
            <p:cNvPr id="2067" name="AutoShape 19"/>
            <p:cNvSpPr>
              <a:spLocks noChangeArrowheads="1"/>
            </p:cNvSpPr>
            <p:nvPr/>
          </p:nvSpPr>
          <p:spPr bwMode="auto">
            <a:xfrm>
              <a:off x="304800" y="381000"/>
              <a:ext cx="5791200" cy="838200"/>
            </a:xfrm>
            <a:prstGeom prst="bevel">
              <a:avLst>
                <a:gd name="adj" fmla="val 12500"/>
              </a:avLst>
            </a:prstGeom>
            <a:solidFill>
              <a:srgbClr val="CCE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533400" y="609600"/>
              <a:ext cx="5638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GB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mấu</a:t>
              </a:r>
              <a:r>
                <a: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chốt</a:t>
              </a:r>
              <a:r>
                <a: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</a:t>
              </a:r>
              <a:r>
                <a: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loại</a:t>
              </a:r>
              <a:r>
                <a: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bỏ</a:t>
              </a:r>
              <a:r>
                <a: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lãng</a:t>
              </a:r>
              <a:r>
                <a:rPr lang="en-GB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phí</a:t>
              </a:r>
              <a:endParaRPr 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28600" y="1270000"/>
            <a:ext cx="8915400" cy="2835275"/>
          </a:xfrm>
          <a:prstGeom prst="rect">
            <a:avLst/>
          </a:prstGeom>
          <a:solidFill>
            <a:srgbClr val="99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1. Lo¹i </a:t>
            </a:r>
            <a:r>
              <a:rPr lang="en-GB" sz="2000" b="1" dirty="0" err="1">
                <a:solidFill>
                  <a:schemeClr val="accent2"/>
                </a:solidFill>
                <a:latin typeface=".VnTime" pitchFamily="34" charset="0"/>
              </a:rPr>
              <a:t>l·ng</a:t>
            </a:r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.VnTime" pitchFamily="34" charset="0"/>
              </a:rPr>
              <a:t>phÝ</a:t>
            </a:r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.VnTime" pitchFamily="34" charset="0"/>
              </a:rPr>
              <a:t>trong</a:t>
            </a:r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.VnTime" pitchFamily="34" charset="0"/>
              </a:rPr>
              <a:t>thao</a:t>
            </a:r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.VnTime" pitchFamily="34" charset="0"/>
              </a:rPr>
              <a:t>t¸c</a:t>
            </a:r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.</a:t>
            </a:r>
            <a:r>
              <a:rPr lang="en-GB" sz="2000" b="1" dirty="0">
                <a:latin typeface=".VnTime" pitchFamily="34" charset="0"/>
              </a:rPr>
              <a:t>    </a:t>
            </a:r>
            <a:r>
              <a:rPr lang="en-GB" sz="2000" b="1" dirty="0" err="1">
                <a:solidFill>
                  <a:srgbClr val="006600"/>
                </a:solidFill>
                <a:latin typeface=".VnTime" pitchFamily="34" charset="0"/>
              </a:rPr>
              <a:t>C¶i</a:t>
            </a:r>
            <a:r>
              <a:rPr lang="en-GB" sz="2000" b="1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rgbClr val="006600"/>
                </a:solidFill>
                <a:latin typeface=".VnTime" pitchFamily="34" charset="0"/>
              </a:rPr>
              <a:t>tiÕn</a:t>
            </a:r>
            <a:r>
              <a:rPr lang="en-GB" sz="2000" b="1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rgbClr val="006600"/>
                </a:solidFill>
                <a:latin typeface=".VnTime" pitchFamily="34" charset="0"/>
              </a:rPr>
              <a:t>thao</a:t>
            </a:r>
            <a:r>
              <a:rPr lang="en-GB" sz="2000" b="1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rgbClr val="006600"/>
                </a:solidFill>
                <a:latin typeface=".VnTime" pitchFamily="34" charset="0"/>
              </a:rPr>
              <a:t>t¸c</a:t>
            </a:r>
            <a:endParaRPr lang="en-GB" sz="2000" b="1" dirty="0">
              <a:solidFill>
                <a:srgbClr val="006600"/>
              </a:solidFill>
              <a:latin typeface=".VnTime" pitchFamily="34" charset="0"/>
            </a:endParaRPr>
          </a:p>
          <a:p>
            <a:pPr marL="457200" indent="-457200"/>
            <a:r>
              <a:rPr lang="en-GB" sz="2000" b="1" dirty="0">
                <a:solidFill>
                  <a:srgbClr val="FF3300"/>
                </a:solidFill>
                <a:latin typeface=".VnTime" pitchFamily="34" charset="0"/>
              </a:rPr>
              <a:t>       1</a:t>
            </a:r>
            <a:r>
              <a:rPr lang="en-GB" sz="2000" b="1" dirty="0" smtClean="0">
                <a:solidFill>
                  <a:srgbClr val="FF3300"/>
                </a:solidFill>
                <a:latin typeface=".VnTime" pitchFamily="34" charset="0"/>
              </a:rPr>
              <a:t>. </a:t>
            </a:r>
            <a:r>
              <a:rPr lang="en-GB" sz="2000" b="1" i="1" dirty="0" err="1" smtClean="0">
                <a:solidFill>
                  <a:srgbClr val="FF3300"/>
                </a:solidFill>
                <a:latin typeface=".VnTime" pitchFamily="34" charset="0"/>
              </a:rPr>
              <a:t>Rót</a:t>
            </a:r>
            <a:r>
              <a:rPr lang="en-GB" sz="2000" b="1" i="1" dirty="0" smtClean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ng¾n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cù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ly</a:t>
            </a:r>
            <a:endParaRPr lang="en-GB" sz="2000" b="1" i="1" dirty="0">
              <a:solidFill>
                <a:srgbClr val="FF3300"/>
              </a:solidFill>
              <a:latin typeface=".VnTime" pitchFamily="34" charset="0"/>
            </a:endParaRPr>
          </a:p>
          <a:p>
            <a:pPr marL="457200" indent="-457200"/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      2. Thao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t¸c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®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ång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thêi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=2tay</a:t>
            </a:r>
          </a:p>
          <a:p>
            <a:pPr marL="457200" indent="-457200"/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      3.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C¶i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tiÕn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sè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lÇn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quay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ng­êi</a:t>
            </a:r>
            <a:endParaRPr lang="en-GB" sz="2000" b="1" i="1" dirty="0">
              <a:solidFill>
                <a:srgbClr val="FF3300"/>
              </a:solidFill>
              <a:latin typeface=".VnTime" pitchFamily="34" charset="0"/>
            </a:endParaRPr>
          </a:p>
          <a:p>
            <a:pPr marL="457200" indent="-457200"/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      4.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C¶i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tiÕn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c¸ch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®</a:t>
            </a:r>
            <a:r>
              <a:rPr lang="en-GB" sz="2000" b="1" i="1" dirty="0" err="1">
                <a:solidFill>
                  <a:srgbClr val="FF3300"/>
                </a:solidFill>
                <a:latin typeface=".VnTime" pitchFamily="34" charset="0"/>
              </a:rPr>
              <a:t>Æt</a:t>
            </a:r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 ®Ó</a:t>
            </a:r>
          </a:p>
          <a:p>
            <a:pPr marL="457200" indent="-457200"/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2. </a:t>
            </a:r>
            <a:r>
              <a:rPr lang="en-GB" sz="2000" b="1" dirty="0" err="1">
                <a:solidFill>
                  <a:schemeClr val="accent2"/>
                </a:solidFill>
                <a:latin typeface=".VnTime" pitchFamily="34" charset="0"/>
              </a:rPr>
              <a:t>Gi¶m</a:t>
            </a:r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.VnTime" pitchFamily="34" charset="0"/>
              </a:rPr>
              <a:t>hµng</a:t>
            </a:r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 dang </a:t>
            </a:r>
            <a:r>
              <a:rPr lang="en-GB" sz="2000" b="1" dirty="0" err="1">
                <a:solidFill>
                  <a:schemeClr val="accent2"/>
                </a:solidFill>
                <a:latin typeface=".VnTime" pitchFamily="34" charset="0"/>
              </a:rPr>
              <a:t>dë</a:t>
            </a:r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chemeClr val="accent2"/>
                </a:solidFill>
                <a:latin typeface=".VnTime" pitchFamily="34" charset="0"/>
              </a:rPr>
              <a:t>c«ng</a:t>
            </a:r>
            <a:r>
              <a:rPr lang="en-GB" sz="2000" b="1" dirty="0">
                <a:solidFill>
                  <a:schemeClr val="accent2"/>
                </a:solidFill>
                <a:latin typeface=".VnTime" pitchFamily="34" charset="0"/>
              </a:rPr>
              <a:t> ®o¹n</a:t>
            </a:r>
            <a:r>
              <a:rPr lang="en-GB" sz="2000" b="1" dirty="0">
                <a:latin typeface=".VnTime" pitchFamily="34" charset="0"/>
              </a:rPr>
              <a:t>    </a:t>
            </a:r>
            <a:r>
              <a:rPr lang="en-GB" sz="2000" b="1" dirty="0" err="1">
                <a:solidFill>
                  <a:srgbClr val="006600"/>
                </a:solidFill>
                <a:latin typeface=".VnTime" pitchFamily="34" charset="0"/>
              </a:rPr>
              <a:t>C¶i</a:t>
            </a:r>
            <a:r>
              <a:rPr lang="en-GB" sz="2000" b="1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rgbClr val="006600"/>
                </a:solidFill>
                <a:latin typeface=".VnTime" pitchFamily="34" charset="0"/>
              </a:rPr>
              <a:t>tiÕn</a:t>
            </a:r>
            <a:r>
              <a:rPr lang="en-GB" sz="2000" b="1" dirty="0">
                <a:solidFill>
                  <a:srgbClr val="006600"/>
                </a:solidFill>
                <a:latin typeface=".VnTime" pitchFamily="34" charset="0"/>
              </a:rPr>
              <a:t> ®×</a:t>
            </a:r>
            <a:r>
              <a:rPr lang="en-GB" sz="2000" b="1" dirty="0" err="1">
                <a:solidFill>
                  <a:srgbClr val="006600"/>
                </a:solidFill>
                <a:latin typeface=".VnTime" pitchFamily="34" charset="0"/>
              </a:rPr>
              <a:t>nh</a:t>
            </a:r>
            <a:r>
              <a:rPr lang="en-GB" sz="2000" b="1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2000" b="1" dirty="0" err="1">
                <a:solidFill>
                  <a:srgbClr val="006600"/>
                </a:solidFill>
                <a:latin typeface=".VnTime" pitchFamily="34" charset="0"/>
              </a:rPr>
              <a:t>trÖ</a:t>
            </a:r>
            <a:endParaRPr lang="en-GB" sz="2000" b="1" dirty="0">
              <a:solidFill>
                <a:srgbClr val="006600"/>
              </a:solidFill>
              <a:latin typeface=".VnTime" pitchFamily="34" charset="0"/>
            </a:endParaRPr>
          </a:p>
          <a:p>
            <a:pPr marL="457200" indent="-457200"/>
            <a:r>
              <a:rPr lang="en-GB" sz="2000" b="1" i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GB" sz="2000" b="1" i="1" dirty="0">
                <a:solidFill>
                  <a:srgbClr val="990000"/>
                </a:solidFill>
                <a:latin typeface=".VnTime" pitchFamily="34" charset="0"/>
              </a:rPr>
              <a:t>1. H¹n </a:t>
            </a:r>
            <a:r>
              <a:rPr lang="en-GB" sz="2000" b="1" i="1" dirty="0" err="1">
                <a:solidFill>
                  <a:srgbClr val="990000"/>
                </a:solidFill>
                <a:latin typeface=".VnTime" pitchFamily="34" charset="0"/>
              </a:rPr>
              <a:t>chÕ</a:t>
            </a:r>
            <a:r>
              <a:rPr lang="en-GB" sz="2000" b="1" i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990000"/>
                </a:solidFill>
                <a:latin typeface=".VnTime" pitchFamily="34" charset="0"/>
              </a:rPr>
              <a:t>sè</a:t>
            </a:r>
            <a:r>
              <a:rPr lang="en-GB" sz="2000" b="1" i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GB" sz="2000" b="1" i="1" dirty="0" err="1" smtClean="0">
                <a:solidFill>
                  <a:srgbClr val="990000"/>
                </a:solidFill>
                <a:latin typeface=".VnTime" pitchFamily="34" charset="0"/>
              </a:rPr>
              <a:t>l­ưîng</a:t>
            </a:r>
            <a:endParaRPr lang="en-GB" sz="2000" b="1" i="1" dirty="0">
              <a:solidFill>
                <a:srgbClr val="990000"/>
              </a:solidFill>
              <a:latin typeface=".VnTime" pitchFamily="34" charset="0"/>
            </a:endParaRPr>
          </a:p>
          <a:p>
            <a:pPr marL="457200" indent="-457200"/>
            <a:r>
              <a:rPr lang="en-GB" sz="2000" b="1" i="1" dirty="0">
                <a:solidFill>
                  <a:srgbClr val="990000"/>
                </a:solidFill>
                <a:latin typeface=".VnTime" pitchFamily="34" charset="0"/>
              </a:rPr>
              <a:t>      2. H¹n </a:t>
            </a:r>
            <a:r>
              <a:rPr lang="en-GB" sz="2000" b="1" i="1" dirty="0" err="1">
                <a:solidFill>
                  <a:srgbClr val="990000"/>
                </a:solidFill>
                <a:latin typeface=".VnTime" pitchFamily="34" charset="0"/>
              </a:rPr>
              <a:t>chÕ</a:t>
            </a:r>
            <a:r>
              <a:rPr lang="en-GB" sz="2000" b="1" i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990000"/>
                </a:solidFill>
                <a:latin typeface=".VnTime" pitchFamily="34" charset="0"/>
              </a:rPr>
              <a:t>diÖn</a:t>
            </a:r>
            <a:r>
              <a:rPr lang="en-GB" sz="2000" b="1" i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990000"/>
                </a:solidFill>
                <a:latin typeface=".VnTime" pitchFamily="34" charset="0"/>
              </a:rPr>
              <a:t>tÝch</a:t>
            </a:r>
            <a:endParaRPr lang="en-GB" sz="2000" b="1" i="1" dirty="0">
              <a:solidFill>
                <a:srgbClr val="990000"/>
              </a:solidFill>
              <a:latin typeface=".VnTime" pitchFamily="34" charset="0"/>
            </a:endParaRPr>
          </a:p>
          <a:p>
            <a:pPr marL="457200" indent="-457200"/>
            <a:r>
              <a:rPr lang="en-GB" sz="2000" b="1" i="1" dirty="0">
                <a:solidFill>
                  <a:srgbClr val="990000"/>
                </a:solidFill>
                <a:latin typeface=".VnTime" pitchFamily="34" charset="0"/>
              </a:rPr>
              <a:t>      3. </a:t>
            </a:r>
            <a:r>
              <a:rPr lang="en-GB" sz="2000" b="1" i="1" dirty="0" err="1">
                <a:solidFill>
                  <a:srgbClr val="990000"/>
                </a:solidFill>
                <a:latin typeface=".VnTime" pitchFamily="34" charset="0"/>
              </a:rPr>
              <a:t>Gi¶m</a:t>
            </a:r>
            <a:r>
              <a:rPr lang="en-GB" sz="2000" b="1" i="1" dirty="0">
                <a:solidFill>
                  <a:srgbClr val="990000"/>
                </a:solidFill>
                <a:latin typeface=".VnTime" pitchFamily="34" charset="0"/>
              </a:rPr>
              <a:t> </a:t>
            </a:r>
            <a:r>
              <a:rPr lang="en-GB" sz="2000" b="1" i="1" dirty="0" err="1">
                <a:solidFill>
                  <a:srgbClr val="990000"/>
                </a:solidFill>
                <a:latin typeface=".VnTime" pitchFamily="34" charset="0"/>
              </a:rPr>
              <a:t>hÕt</a:t>
            </a:r>
            <a:r>
              <a:rPr lang="en-GB" sz="2000" b="1" i="1" dirty="0">
                <a:solidFill>
                  <a:srgbClr val="990000"/>
                </a:solidFill>
                <a:latin typeface=".VnTime" pitchFamily="34" charset="0"/>
              </a:rPr>
              <a:t> sub-line</a:t>
            </a:r>
          </a:p>
        </p:txBody>
      </p:sp>
      <p:sp>
        <p:nvSpPr>
          <p:cNvPr id="2068" name="Text Box 20"/>
          <p:cNvSpPr txBox="1">
            <a:spLocks noChangeArrowheads="1"/>
          </p:cNvSpPr>
          <p:nvPr/>
        </p:nvSpPr>
        <p:spPr bwMode="auto">
          <a:xfrm>
            <a:off x="228600" y="4343400"/>
            <a:ext cx="7239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3.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CÊp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linh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kiÖn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theo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thêi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gian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®· ®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Þnh</a:t>
            </a:r>
            <a:r>
              <a:rPr lang="en-GB" sz="1200" dirty="0">
                <a:solidFill>
                  <a:srgbClr val="FF3300"/>
                </a:solidFill>
                <a:latin typeface=".VnTime" pitchFamily="34" charset="0"/>
              </a:rPr>
              <a:t>        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C¶i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tiÕn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Space</a:t>
            </a:r>
          </a:p>
          <a:p>
            <a:pPr marL="457200" indent="-457200"/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Gi¶m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cù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ly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di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chuyÓn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/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gi¶m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sè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b­íc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ch©n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(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gi¶m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tèi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®a)</a:t>
            </a:r>
          </a:p>
          <a:p>
            <a:pPr marL="457200" indent="-457200"/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4. Lo¹i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bá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sù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bÊt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c©n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b»ng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trong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line</a:t>
            </a:r>
            <a:r>
              <a:rPr lang="en-GB" sz="1200" dirty="0">
                <a:solidFill>
                  <a:srgbClr val="FF3300"/>
                </a:solidFill>
                <a:latin typeface=".VnTime" pitchFamily="34" charset="0"/>
              </a:rPr>
              <a:t>    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C¶i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tiÕn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sù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chê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®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îi</a:t>
            </a:r>
            <a:endParaRPr lang="en-GB" sz="1200" dirty="0">
              <a:solidFill>
                <a:srgbClr val="006600"/>
              </a:solidFill>
              <a:latin typeface=".VnTime" pitchFamily="34" charset="0"/>
            </a:endParaRPr>
          </a:p>
          <a:p>
            <a:pPr marL="457200" indent="-457200"/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	§a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c«ng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®o¹n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ho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¸/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xem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xÐt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ph©n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chia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c«ng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viÖc</a:t>
            </a:r>
            <a:endParaRPr lang="en-GB" sz="1200" i="1" dirty="0">
              <a:solidFill>
                <a:srgbClr val="FF3300"/>
              </a:solidFill>
              <a:latin typeface=".VnTime" pitchFamily="34" charset="0"/>
            </a:endParaRPr>
          </a:p>
          <a:p>
            <a:pPr marL="457200" indent="-457200"/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5.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Lµm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râ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ph­¬ng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ph¸p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cÊp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linh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kiÖn</a:t>
            </a:r>
            <a:r>
              <a:rPr lang="en-GB" sz="1200" dirty="0">
                <a:solidFill>
                  <a:srgbClr val="FF3300"/>
                </a:solidFill>
                <a:latin typeface=".VnTime" pitchFamily="34" charset="0"/>
              </a:rPr>
              <a:t>  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C¶i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tiÕn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vËn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chuyÓn</a:t>
            </a:r>
            <a:endParaRPr lang="en-GB" sz="1200" dirty="0">
              <a:solidFill>
                <a:srgbClr val="006600"/>
              </a:solidFill>
              <a:latin typeface=".VnTime" pitchFamily="34" charset="0"/>
            </a:endParaRPr>
          </a:p>
          <a:p>
            <a:pPr marL="457200" indent="-457200"/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VËn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chuyÖn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 smtClean="0">
                <a:solidFill>
                  <a:srgbClr val="FF3300"/>
                </a:solidFill>
                <a:latin typeface=".VnTime" pitchFamily="34" charset="0"/>
              </a:rPr>
              <a:t>l­ượng</a:t>
            </a:r>
            <a:r>
              <a:rPr lang="en-GB" sz="1200" i="1" dirty="0" smtClean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nhÊt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®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Þnh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/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theo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giê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nhÊt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®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Þnh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=&gt;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qu¶n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lý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3 ®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Þnh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(®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Þnh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phÈm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/®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Þnh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 smtClean="0">
                <a:solidFill>
                  <a:srgbClr val="FF3300"/>
                </a:solidFill>
                <a:latin typeface=".VnTime" pitchFamily="34" charset="0"/>
              </a:rPr>
              <a:t>l­ưîng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/®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Þnh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vÞ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) </a:t>
            </a:r>
          </a:p>
          <a:p>
            <a:pPr marL="457200" indent="-457200"/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6.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Qu¶n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lý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h÷u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h×nh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C¶i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tiÕn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5S,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biÓn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b¸o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(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b¶ng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qu¶n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lý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) </a:t>
            </a:r>
          </a:p>
          <a:p>
            <a:pPr marL="457200" indent="-457200"/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	5S/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b¶ng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qu¶n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lý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s¶n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xuÊt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thùc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tÕ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=&gt;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hiÓu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ngay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®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iÒu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b×nh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 smtClean="0">
                <a:solidFill>
                  <a:srgbClr val="FF3300"/>
                </a:solidFill>
                <a:latin typeface=".VnTime" pitchFamily="34" charset="0"/>
              </a:rPr>
              <a:t>th­ưêng</a:t>
            </a:r>
            <a:r>
              <a:rPr lang="en-GB" sz="1200" i="1" dirty="0" smtClean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hay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bÊt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 smtClean="0">
                <a:solidFill>
                  <a:srgbClr val="FF3300"/>
                </a:solidFill>
                <a:latin typeface=".VnTime" pitchFamily="34" charset="0"/>
              </a:rPr>
              <a:t>th­ưêng</a:t>
            </a:r>
            <a:endParaRPr lang="en-GB" sz="1200" dirty="0">
              <a:solidFill>
                <a:srgbClr val="006600"/>
              </a:solidFill>
              <a:latin typeface=".VnTime" pitchFamily="34" charset="0"/>
            </a:endParaRPr>
          </a:p>
          <a:p>
            <a:pPr marL="457200" indent="-457200"/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7. §¬n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gi¶n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c«ng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cô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dông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cô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(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dÔ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lµm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),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nhá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ho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¸   </a:t>
            </a:r>
            <a:r>
              <a:rPr lang="en-GB" sz="1200" dirty="0" err="1">
                <a:solidFill>
                  <a:schemeClr val="accent3">
                    <a:lumMod val="50000"/>
                  </a:schemeClr>
                </a:solidFill>
                <a:latin typeface=".VnTime" pitchFamily="34" charset="0"/>
              </a:rPr>
              <a:t>C¶i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tiÕn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c«ng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cô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,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dông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cô</a:t>
            </a:r>
            <a:endParaRPr lang="en-GB" sz="1200" dirty="0">
              <a:solidFill>
                <a:srgbClr val="006600"/>
              </a:solidFill>
              <a:latin typeface=".VnTime" pitchFamily="34" charset="0"/>
            </a:endParaRPr>
          </a:p>
          <a:p>
            <a:pPr marL="457200" indent="-457200"/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	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Karakuri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(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c«ng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cô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kh«ng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dïng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nhiÒu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lùc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: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th«ng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minh)/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sö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dông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®a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môc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®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Ých</a:t>
            </a:r>
            <a:endParaRPr lang="en-GB" sz="1200" dirty="0">
              <a:solidFill>
                <a:srgbClr val="006600"/>
              </a:solidFill>
              <a:latin typeface=".VnTime" pitchFamily="34" charset="0"/>
            </a:endParaRPr>
          </a:p>
          <a:p>
            <a:pPr marL="457200" indent="-457200"/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8.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Kh«ng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smtClean="0">
                <a:solidFill>
                  <a:schemeClr val="accent2"/>
                </a:solidFill>
                <a:latin typeface=".VnTime" pitchFamily="34" charset="0"/>
              </a:rPr>
              <a:t>®­</a:t>
            </a:r>
            <a:r>
              <a:rPr lang="en-GB" sz="1200" dirty="0" err="1" smtClean="0">
                <a:solidFill>
                  <a:schemeClr val="accent2"/>
                </a:solidFill>
                <a:latin typeface=".VnTime" pitchFamily="34" charset="0"/>
              </a:rPr>
              <a:t>ưîc</a:t>
            </a:r>
            <a:r>
              <a:rPr lang="en-GB" sz="1200" dirty="0" smtClean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trèn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thêi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chemeClr val="accent2"/>
                </a:solidFill>
                <a:latin typeface=".VnTime" pitchFamily="34" charset="0"/>
              </a:rPr>
              <a:t>gian</a:t>
            </a:r>
            <a:r>
              <a:rPr lang="en-GB" sz="1200" dirty="0">
                <a:solidFill>
                  <a:schemeClr val="accent2"/>
                </a:solidFill>
                <a:latin typeface=".VnTime" pitchFamily="34" charset="0"/>
              </a:rPr>
              <a:t> </a:t>
            </a:r>
            <a:r>
              <a:rPr lang="en-GB" sz="1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1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ngµy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1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c¶i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tiÕn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-&gt; ‘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liªn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 </a:t>
            </a:r>
            <a:r>
              <a:rPr lang="en-GB" sz="1200" dirty="0" err="1">
                <a:solidFill>
                  <a:srgbClr val="006600"/>
                </a:solidFill>
                <a:latin typeface=".VnTime" pitchFamily="34" charset="0"/>
              </a:rPr>
              <a:t>tôc</a:t>
            </a:r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’</a:t>
            </a:r>
          </a:p>
          <a:p>
            <a:pPr marL="457200" indent="-457200"/>
            <a:r>
              <a:rPr lang="en-GB" sz="1200" dirty="0">
                <a:solidFill>
                  <a:srgbClr val="006600"/>
                </a:solidFill>
                <a:latin typeface=".VnTime" pitchFamily="34" charset="0"/>
              </a:rPr>
              <a:t>	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ViÖc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cã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thÓ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lµm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ngay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th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×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lµm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ngay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=&gt;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ph¶i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cã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ý </a:t>
            </a:r>
            <a:r>
              <a:rPr lang="en-GB" sz="1200" i="1" dirty="0" err="1">
                <a:solidFill>
                  <a:srgbClr val="FF3300"/>
                </a:solidFill>
                <a:latin typeface=".VnTime" pitchFamily="34" charset="0"/>
              </a:rPr>
              <a:t>chÝ</a:t>
            </a:r>
            <a:r>
              <a:rPr lang="en-GB" sz="1200" i="1" dirty="0">
                <a:solidFill>
                  <a:srgbClr val="FF3300"/>
                </a:solidFill>
                <a:latin typeface=".VnTime" pitchFamily="34" charset="0"/>
              </a:rPr>
              <a:t> </a:t>
            </a:r>
            <a:endParaRPr lang="en-GB" sz="1200" dirty="0">
              <a:solidFill>
                <a:srgbClr val="006600"/>
              </a:solidFill>
              <a:latin typeface=".VnTime" pitchFamily="34" charset="0"/>
            </a:endParaRPr>
          </a:p>
          <a:p>
            <a:pPr marL="457200" indent="-457200"/>
            <a:endParaRPr lang="en-GB" sz="1200" dirty="0">
              <a:solidFill>
                <a:srgbClr val="006600"/>
              </a:solidFill>
              <a:latin typeface=".VnTime" pitchFamily="34" charset="0"/>
            </a:endParaRPr>
          </a:p>
          <a:p>
            <a:pPr marL="457200" indent="-457200">
              <a:buFontTx/>
              <a:buChar char="•"/>
            </a:pPr>
            <a:endParaRPr lang="en-US" sz="1200" dirty="0">
              <a:solidFill>
                <a:srgbClr val="006600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0655" y="2261755"/>
            <a:ext cx="7086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 ĐÀO </a:t>
            </a:r>
            <a:r>
              <a:rPr lang="en-US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endParaRPr lang="en-US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10000"/>
            <a:ext cx="6400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 CƠ BẢN VỀ KAIZEN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2473-621A-4F2A-9E27-2EF3E58805F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52600" y="4253345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42A41"/>
              </a:buClr>
              <a:buSzPct val="9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2. KIẾN THỨC CƠ BẢN VỀ LÃNG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PHÍ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6455" y="4634345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42A41"/>
              </a:buClr>
              <a:buSzPct val="90000"/>
              <a:buFontTx/>
              <a:buNone/>
              <a:tabLst/>
              <a:defRPr/>
            </a:pPr>
            <a:r>
              <a:rPr lang="en-US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3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. LÀM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ＭＳ Ｐゴシック" pitchFamily="34" charset="-128"/>
                <a:cs typeface="Times New Roman" panose="02020603050405020304" pitchFamily="18" charset="0"/>
              </a:rPr>
              <a:t> THẾ NÀO ĐỂ ĐỀ XUẤT 1 CẢI TIẾN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ＭＳ Ｐゴシック" pitchFamily="34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20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ChangeArrowheads="1"/>
          </p:cNvSpPr>
          <p:nvPr/>
        </p:nvSpPr>
        <p:spPr bwMode="auto">
          <a:xfrm>
            <a:off x="304800" y="457200"/>
            <a:ext cx="6477000" cy="838200"/>
          </a:xfrm>
          <a:prstGeom prst="beve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533400" y="669925"/>
            <a:ext cx="609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b="1">
                <a:latin typeface=".VnTime" pitchFamily="34" charset="0"/>
              </a:rPr>
              <a:t>Thêi gian chuyÓn ®éng cña c¸c bé phËn c¬ thÓ</a:t>
            </a:r>
            <a:endParaRPr lang="en-US" b="1">
              <a:latin typeface=".VnTime" pitchFamily="34" charset="0"/>
            </a:endParaRPr>
          </a:p>
        </p:txBody>
      </p:sp>
      <p:pic>
        <p:nvPicPr>
          <p:cNvPr id="10259" name="Picture 19" descr="57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1219200"/>
            <a:ext cx="1752600" cy="1905000"/>
          </a:xfrm>
          <a:prstGeom prst="rect">
            <a:avLst/>
          </a:prstGeom>
          <a:noFill/>
        </p:spPr>
      </p:pic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33400" y="2209800"/>
            <a:ext cx="6705600" cy="519113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>
                <a:latin typeface=".VnTime" pitchFamily="34" charset="0"/>
              </a:rPr>
              <a:t>1. Kho¶ng c¸ch víi tay 20 cm      = 1 gi©y</a:t>
            </a:r>
          </a:p>
        </p:txBody>
      </p: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1981200" y="1524000"/>
            <a:ext cx="2532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u="sng">
                <a:solidFill>
                  <a:schemeClr val="accent2"/>
                </a:solidFill>
                <a:latin typeface=".VnTime" pitchFamily="34" charset="0"/>
              </a:rPr>
              <a:t>ChØ Sè tham kh¶o</a:t>
            </a:r>
            <a:endParaRPr lang="en-US" b="1" u="sng">
              <a:solidFill>
                <a:schemeClr val="accent2"/>
              </a:solidFill>
              <a:latin typeface=".VnTime" pitchFamily="34" charset="0"/>
            </a:endParaRPr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533400" y="2895600"/>
            <a:ext cx="6705600" cy="519113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dirty="0">
                <a:latin typeface=".VnTime" pitchFamily="34" charset="0"/>
              </a:rPr>
              <a:t>2. </a:t>
            </a:r>
            <a:r>
              <a:rPr lang="en-GB" sz="2800" b="1" dirty="0" err="1">
                <a:latin typeface=".VnTime" pitchFamily="34" charset="0"/>
              </a:rPr>
              <a:t>Bá</a:t>
            </a:r>
            <a:r>
              <a:rPr lang="en-GB" sz="2800" b="1" dirty="0">
                <a:latin typeface=".VnTime" pitchFamily="34" charset="0"/>
              </a:rPr>
              <a:t> ®</a:t>
            </a:r>
            <a:r>
              <a:rPr lang="en-GB" sz="2800" b="1" dirty="0" err="1">
                <a:latin typeface=".VnTime" pitchFamily="34" charset="0"/>
              </a:rPr>
              <a:t>éng</a:t>
            </a:r>
            <a:r>
              <a:rPr lang="en-GB" sz="2800" b="1" dirty="0">
                <a:latin typeface=".VnTime" pitchFamily="34" charset="0"/>
              </a:rPr>
              <a:t> </a:t>
            </a:r>
            <a:r>
              <a:rPr lang="en-GB" sz="2800" b="1" dirty="0" err="1">
                <a:latin typeface=".VnTime" pitchFamily="34" charset="0"/>
              </a:rPr>
              <a:t>t¸c</a:t>
            </a:r>
            <a:r>
              <a:rPr lang="en-GB" sz="2800" b="1" dirty="0">
                <a:latin typeface=".VnTime" pitchFamily="34" charset="0"/>
              </a:rPr>
              <a:t> quay </a:t>
            </a:r>
            <a:r>
              <a:rPr lang="en-GB" sz="2800" b="1" dirty="0" err="1">
                <a:latin typeface=".VnTime" pitchFamily="34" charset="0"/>
              </a:rPr>
              <a:t>ng­êi</a:t>
            </a:r>
            <a:r>
              <a:rPr lang="en-GB" sz="2800" b="1" dirty="0">
                <a:latin typeface=".VnTime" pitchFamily="34" charset="0"/>
              </a:rPr>
              <a:t>  </a:t>
            </a:r>
            <a:r>
              <a:rPr lang="en-GB" sz="2800" b="1" dirty="0" smtClean="0">
                <a:latin typeface=".VnTime" pitchFamily="34" charset="0"/>
              </a:rPr>
              <a:t>90 ®</a:t>
            </a:r>
            <a:r>
              <a:rPr lang="en-GB" sz="2800" b="1" dirty="0">
                <a:latin typeface=".VnTime" pitchFamily="34" charset="0"/>
              </a:rPr>
              <a:t>é </a:t>
            </a:r>
            <a:r>
              <a:rPr lang="en-GB" sz="2800" b="1" dirty="0" smtClean="0">
                <a:latin typeface=".VnTime" pitchFamily="34" charset="0"/>
              </a:rPr>
              <a:t> = </a:t>
            </a:r>
            <a:r>
              <a:rPr lang="en-GB" sz="2800" b="1" dirty="0">
                <a:latin typeface=".VnTime" pitchFamily="34" charset="0"/>
              </a:rPr>
              <a:t>0.6 </a:t>
            </a:r>
            <a:r>
              <a:rPr lang="en-GB" sz="2800" b="1" dirty="0" err="1">
                <a:latin typeface=".VnTime" pitchFamily="34" charset="0"/>
              </a:rPr>
              <a:t>gi©y</a:t>
            </a:r>
            <a:endParaRPr lang="en-GB" sz="2800" b="1" dirty="0">
              <a:latin typeface=".VnTime" pitchFamily="34" charset="0"/>
            </a:endParaRPr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33400" y="3581400"/>
            <a:ext cx="6705600" cy="519113"/>
          </a:xfrm>
          <a:prstGeom prst="rect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800" b="1" dirty="0">
                <a:latin typeface=".VnTime" pitchFamily="34" charset="0"/>
              </a:rPr>
              <a:t>3. </a:t>
            </a:r>
            <a:r>
              <a:rPr lang="en-GB" sz="2800" b="1" dirty="0" err="1">
                <a:latin typeface=".VnTime" pitchFamily="34" charset="0"/>
              </a:rPr>
              <a:t>Bá</a:t>
            </a:r>
            <a:r>
              <a:rPr lang="en-GB" sz="2800" b="1" dirty="0">
                <a:latin typeface=".VnTime" pitchFamily="34" charset="0"/>
              </a:rPr>
              <a:t> 1 </a:t>
            </a:r>
            <a:r>
              <a:rPr lang="en-GB" sz="2800" b="1" dirty="0" err="1" smtClean="0">
                <a:latin typeface=".VnTime" pitchFamily="34" charset="0"/>
              </a:rPr>
              <a:t>b­ưíc</a:t>
            </a:r>
            <a:r>
              <a:rPr lang="en-GB" sz="2800" b="1" dirty="0" smtClean="0">
                <a:latin typeface=".VnTime" pitchFamily="34" charset="0"/>
              </a:rPr>
              <a:t>                                  = </a:t>
            </a:r>
            <a:r>
              <a:rPr lang="en-GB" sz="2800" b="1" dirty="0">
                <a:latin typeface=".VnTime" pitchFamily="34" charset="0"/>
              </a:rPr>
              <a:t>0.8 </a:t>
            </a:r>
            <a:r>
              <a:rPr lang="en-GB" sz="2800" b="1" dirty="0" err="1">
                <a:latin typeface=".VnTime" pitchFamily="34" charset="0"/>
              </a:rPr>
              <a:t>gi©y</a:t>
            </a:r>
            <a:endParaRPr lang="en-GB" sz="2800" b="1" dirty="0">
              <a:latin typeface=".VnTime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2590800"/>
            <a:ext cx="70866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u="sng" smtClean="0">
                <a:latin typeface="Arial" pitchFamily="34" charset="0"/>
                <a:cs typeface="Arial" pitchFamily="34" charset="0"/>
              </a:rPr>
              <a:t>NỘI DUNG ĐÀO TẠO</a:t>
            </a:r>
            <a:endParaRPr lang="en-US" sz="3600" u="sng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810000"/>
            <a:ext cx="64008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000" smtClean="0">
                <a:solidFill>
                  <a:schemeClr val="accent3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1. KIẾN THỨC CƠ BẢN VỀ KAIZEN</a:t>
            </a:r>
            <a:endParaRPr lang="en-US" sz="2000" dirty="0" smtClean="0">
              <a:solidFill>
                <a:schemeClr val="accent3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AF2473-621A-4F2A-9E27-2EF3E58805F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52600" y="4253345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42A41"/>
              </a:buClr>
              <a:buSzPct val="90000"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2. KIẾN THỨC CƠ BẢN VỀ LÃNG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solidFill>
                  <a:schemeClr val="accent3">
                    <a:lumMod val="9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PHÍ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9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66455" y="4634345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42A41"/>
              </a:buClr>
              <a:buSzPct val="90000"/>
              <a:buFontTx/>
              <a:buNone/>
              <a:tabLst/>
              <a:defRPr/>
            </a:pPr>
            <a:r>
              <a:rPr lang="en-US" sz="2000" b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ＭＳ Ｐゴシック" pitchFamily="34" charset="-128"/>
                <a:cs typeface="Arial" pitchFamily="34" charset="0"/>
              </a:rPr>
              <a:t>3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. LÀM</a:t>
            </a:r>
            <a:r>
              <a:rPr kumimoji="0" lang="en-US" sz="2000" b="1" i="0" u="none" strike="noStrike" kern="1200" cap="none" spc="0" normalizeH="0" noProof="0" smtClean="0"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ＭＳ Ｐゴシック" pitchFamily="34" charset="-128"/>
                <a:cs typeface="Arial" pitchFamily="34" charset="0"/>
              </a:rPr>
              <a:t> THẾ NÀO ĐỂ ĐỀ XUẤT 1 CẢI TIẾN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20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owchart: Alternate Process 43"/>
          <p:cNvSpPr/>
          <p:nvPr/>
        </p:nvSpPr>
        <p:spPr>
          <a:xfrm rot="19343223">
            <a:off x="-160968" y="2024008"/>
            <a:ext cx="7170617" cy="2322037"/>
          </a:xfrm>
          <a:prstGeom prst="flowChartAlternateProcess">
            <a:avLst/>
          </a:prstGeom>
          <a:solidFill>
            <a:schemeClr val="accent4">
              <a:lumMod val="40000"/>
              <a:lumOff val="6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Pentagon 50"/>
          <p:cNvSpPr/>
          <p:nvPr/>
        </p:nvSpPr>
        <p:spPr>
          <a:xfrm>
            <a:off x="152400" y="4191000"/>
            <a:ext cx="1447800" cy="3231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500" dirty="0" err="1" smtClean="0"/>
              <a:t>Chủ</a:t>
            </a:r>
            <a:r>
              <a:rPr lang="en-US" sz="1500" smtClean="0"/>
              <a:t> động</a:t>
            </a:r>
            <a:endParaRPr lang="en-US" sz="1500"/>
          </a:p>
        </p:txBody>
      </p:sp>
      <p:sp>
        <p:nvSpPr>
          <p:cNvPr id="4" name="TextBox 3"/>
          <p:cNvSpPr txBox="1"/>
          <p:nvPr/>
        </p:nvSpPr>
        <p:spPr>
          <a:xfrm>
            <a:off x="76200" y="152400"/>
            <a:ext cx="64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3.1  CÁC BƯỚC KAIZEN</a:t>
            </a:r>
            <a:endParaRPr lang="en-US" sz="36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flipV="1">
            <a:off x="800100" y="3477505"/>
            <a:ext cx="4281055" cy="1510130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>
                <a:shade val="70000"/>
                <a:satMod val="1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47"/>
          <p:cNvGrpSpPr/>
          <p:nvPr/>
        </p:nvGrpSpPr>
        <p:grpSpPr>
          <a:xfrm>
            <a:off x="5054600" y="1889122"/>
            <a:ext cx="1676400" cy="1606843"/>
            <a:chOff x="5397500" y="1889122"/>
            <a:chExt cx="1676400" cy="1606843"/>
          </a:xfrm>
        </p:grpSpPr>
        <p:cxnSp>
          <p:nvCxnSpPr>
            <p:cNvPr id="20" name="Straight Connector 19"/>
            <p:cNvCxnSpPr/>
            <p:nvPr/>
          </p:nvCxnSpPr>
          <p:spPr>
            <a:xfrm rot="5400000" flipH="1" flipV="1">
              <a:off x="4611255" y="2695865"/>
              <a:ext cx="1600200" cy="0"/>
            </a:xfrm>
            <a:prstGeom prst="line">
              <a:avLst/>
            </a:prstGeom>
            <a:ln w="28575">
              <a:solidFill>
                <a:schemeClr val="accent1">
                  <a:shade val="70000"/>
                  <a:satMod val="1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5397500" y="1889122"/>
              <a:ext cx="1676400" cy="0"/>
            </a:xfrm>
            <a:prstGeom prst="line">
              <a:avLst/>
            </a:prstGeom>
            <a:ln w="28575">
              <a:solidFill>
                <a:schemeClr val="accent1">
                  <a:shade val="70000"/>
                  <a:satMod val="1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triped Right Arrow 32"/>
          <p:cNvSpPr/>
          <p:nvPr/>
        </p:nvSpPr>
        <p:spPr>
          <a:xfrm rot="19317658">
            <a:off x="255541" y="2160605"/>
            <a:ext cx="7459355" cy="1519990"/>
          </a:xfrm>
          <a:prstGeom prst="stripedRightArrow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600200" y="4064000"/>
            <a:ext cx="990600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/>
              <a:t>STEP1</a:t>
            </a:r>
            <a:endParaRPr lang="en-US" sz="1500"/>
          </a:p>
        </p:txBody>
      </p:sp>
      <p:sp>
        <p:nvSpPr>
          <p:cNvPr id="35" name="Oval 34"/>
          <p:cNvSpPr/>
          <p:nvPr/>
        </p:nvSpPr>
        <p:spPr>
          <a:xfrm>
            <a:off x="3517900" y="2552700"/>
            <a:ext cx="990600" cy="914400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/>
              <a:t>STEP 2</a:t>
            </a:r>
            <a:endParaRPr lang="en-US" sz="1500"/>
          </a:p>
        </p:txBody>
      </p:sp>
      <p:sp>
        <p:nvSpPr>
          <p:cNvPr id="36" name="Oval 35"/>
          <p:cNvSpPr/>
          <p:nvPr/>
        </p:nvSpPr>
        <p:spPr>
          <a:xfrm>
            <a:off x="5118100" y="939800"/>
            <a:ext cx="990600" cy="9144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/>
              <a:t>STEP 3</a:t>
            </a:r>
            <a:endParaRPr lang="en-US" sz="1500"/>
          </a:p>
        </p:txBody>
      </p:sp>
      <p:sp>
        <p:nvSpPr>
          <p:cNvPr id="37" name="Rectangle 36"/>
          <p:cNvSpPr/>
          <p:nvPr/>
        </p:nvSpPr>
        <p:spPr>
          <a:xfrm>
            <a:off x="633291" y="5054600"/>
            <a:ext cx="3345788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XÁC ĐỊNH VẤN ĐỀ</a:t>
            </a:r>
            <a:endParaRPr lang="en-US" sz="2500" b="1" cap="none" spc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898749" y="3505200"/>
            <a:ext cx="4073551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PHÁT TRIỂN Ý TƯỞNG</a:t>
            </a:r>
            <a:endParaRPr lang="en-US" sz="2500" b="1" cap="none" spc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972560" y="1818410"/>
            <a:ext cx="3853940" cy="4770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5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 HIỆN Ý TƯỞNG</a:t>
            </a:r>
            <a:endParaRPr lang="en-US" sz="25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1" name="AutoShape 29"/>
          <p:cNvSpPr>
            <a:spLocks noChangeArrowheads="1"/>
          </p:cNvSpPr>
          <p:nvPr/>
        </p:nvSpPr>
        <p:spPr bwMode="auto">
          <a:xfrm>
            <a:off x="228600" y="5638800"/>
            <a:ext cx="8534400" cy="990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CCFF99"/>
              </a:gs>
            </a:gsLst>
            <a:lin ang="0" scaled="1"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buAutoNum type="arabicPeriod"/>
            </a:pPr>
            <a:r>
              <a:rPr lang="en-US" altLang="ja-JP" sz="1500" smtClean="0">
                <a:solidFill>
                  <a:schemeClr val="tx1"/>
                </a:solidFill>
                <a:latin typeface="Century" pitchFamily="18" charset="0"/>
                <a:ea typeface="HGP創英角ﾎﾟｯﾌﾟ体" pitchFamily="50" charset="-128"/>
              </a:rPr>
              <a:t>Quan sát xung quanh bằng cách áp dụng Tam hiện để tìm ra những khó khăn, bất thường</a:t>
            </a:r>
          </a:p>
          <a:p>
            <a:pPr marL="342900" indent="-342900">
              <a:buAutoNum type="arabicPeriod"/>
            </a:pPr>
            <a:r>
              <a:rPr lang="en-US" altLang="ja-JP" sz="1500" smtClean="0">
                <a:latin typeface="Century" pitchFamily="18" charset="0"/>
                <a:ea typeface="HGP創英角ﾎﾟｯﾌﾟ体" pitchFamily="50" charset="-128"/>
              </a:rPr>
              <a:t>Không chấp nhận những điều hiện có.</a:t>
            </a:r>
          </a:p>
          <a:p>
            <a:pPr marL="342900" indent="-342900">
              <a:buAutoNum type="arabicPeriod"/>
            </a:pPr>
            <a:r>
              <a:rPr lang="en-US" altLang="ja-JP" sz="1500" smtClean="0">
                <a:latin typeface="Century" pitchFamily="18" charset="0"/>
                <a:ea typeface="HGP創英角ﾎﾟｯﾌﾟ体" pitchFamily="50" charset="-128"/>
              </a:rPr>
              <a:t>Đặt câu hỏi tập trung vào 1 số sự việc, hành động nhất định.</a:t>
            </a:r>
            <a:endParaRPr lang="en-US" altLang="ja-JP" sz="1500" smtClean="0">
              <a:solidFill>
                <a:schemeClr val="tx1"/>
              </a:solidFill>
              <a:latin typeface="Century" pitchFamily="18" charset="0"/>
              <a:ea typeface="HGP創英角ﾎﾟｯﾌﾟ体" pitchFamily="50" charset="-128"/>
            </a:endParaRPr>
          </a:p>
          <a:p>
            <a:pPr marL="342900" indent="-342900">
              <a:buAutoNum type="arabicPeriod"/>
            </a:pPr>
            <a:r>
              <a:rPr lang="en-US" altLang="ja-JP" sz="1500" smtClean="0">
                <a:solidFill>
                  <a:schemeClr val="tx1"/>
                </a:solidFill>
                <a:latin typeface="Century" pitchFamily="18" charset="0"/>
                <a:ea typeface="HGP創英角ﾎﾟｯﾌﾟ体" pitchFamily="50" charset="-128"/>
              </a:rPr>
              <a:t>Thể hiện mong muốn thay đổi và làm mọi thứ tốt đẹp hơn.</a:t>
            </a:r>
            <a:endParaRPr lang="ja-JP" altLang="en-US" sz="1500">
              <a:solidFill>
                <a:schemeClr val="tx1"/>
              </a:solidFill>
              <a:latin typeface="Century" pitchFamily="18" charset="0"/>
              <a:ea typeface="HGP創英角ﾎﾟｯﾌﾟ体" pitchFamily="50" charset="-128"/>
            </a:endParaRPr>
          </a:p>
        </p:txBody>
      </p:sp>
      <p:sp>
        <p:nvSpPr>
          <p:cNvPr id="42" name="AutoShape 29"/>
          <p:cNvSpPr>
            <a:spLocks noChangeArrowheads="1"/>
          </p:cNvSpPr>
          <p:nvPr/>
        </p:nvSpPr>
        <p:spPr bwMode="auto">
          <a:xfrm>
            <a:off x="2971800" y="3962400"/>
            <a:ext cx="5410200" cy="990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buAutoNum type="arabicPeriod"/>
            </a:pPr>
            <a:r>
              <a:rPr lang="en-US" altLang="ja-JP" sz="1500" smtClean="0">
                <a:solidFill>
                  <a:schemeClr val="tx1"/>
                </a:solidFill>
                <a:latin typeface="Century" pitchFamily="18" charset="0"/>
                <a:ea typeface="HGP創英角ﾎﾟｯﾌﾟ体" pitchFamily="50" charset="-128"/>
              </a:rPr>
              <a:t>Loại bỏ: Những điều không cần thiết</a:t>
            </a:r>
          </a:p>
          <a:p>
            <a:pPr marL="342900" indent="-342900">
              <a:buAutoNum type="arabicPeriod"/>
            </a:pPr>
            <a:r>
              <a:rPr lang="en-US" altLang="ja-JP" sz="1500" smtClean="0">
                <a:latin typeface="Century" pitchFamily="18" charset="0"/>
                <a:ea typeface="HGP創英角ﾎﾟｯﾌﾟ体" pitchFamily="50" charset="-128"/>
              </a:rPr>
              <a:t>Cắt giảm: Bằng việc đơn giản hóa, tiêu chuẩn, đồng bộ</a:t>
            </a:r>
          </a:p>
          <a:p>
            <a:pPr marL="342900" indent="-342900">
              <a:buAutoNum type="arabicPeriod"/>
            </a:pPr>
            <a:r>
              <a:rPr lang="en-US" altLang="ja-JP" sz="1500" smtClean="0">
                <a:solidFill>
                  <a:schemeClr val="tx1"/>
                </a:solidFill>
                <a:latin typeface="Century" pitchFamily="18" charset="0"/>
                <a:ea typeface="HGP創英角ﾎﾟｯﾌﾟ体" pitchFamily="50" charset="-128"/>
              </a:rPr>
              <a:t>Thay đổi: Bằng việc đảo ngược, hoán vị, đa dạng hóa… </a:t>
            </a:r>
          </a:p>
          <a:p>
            <a:pPr marL="342900" indent="-342900"/>
            <a:endParaRPr lang="ja-JP" altLang="en-US" sz="1500">
              <a:solidFill>
                <a:schemeClr val="tx1"/>
              </a:solidFill>
              <a:latin typeface="Century" pitchFamily="18" charset="0"/>
              <a:ea typeface="HGP創英角ﾎﾟｯﾌﾟ体" pitchFamily="50" charset="-128"/>
            </a:endParaRPr>
          </a:p>
        </p:txBody>
      </p:sp>
      <p:sp>
        <p:nvSpPr>
          <p:cNvPr id="49" name="AutoShape 29"/>
          <p:cNvSpPr>
            <a:spLocks noChangeArrowheads="1"/>
          </p:cNvSpPr>
          <p:nvPr/>
        </p:nvSpPr>
        <p:spPr bwMode="auto">
          <a:xfrm>
            <a:off x="5143500" y="2286000"/>
            <a:ext cx="3924300" cy="1219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marL="342900" indent="-342900">
              <a:buAutoNum type="arabicPeriod"/>
            </a:pP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Phân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chia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nhỏ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vấn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đề</a:t>
            </a:r>
            <a:endParaRPr lang="en-US" altLang="ja-JP" sz="1500" dirty="0" smtClean="0">
              <a:latin typeface="Century" pitchFamily="18" charset="0"/>
              <a:ea typeface="HGP創英角ﾎﾟｯﾌﾟ体" pitchFamily="50" charset="-128"/>
            </a:endParaRPr>
          </a:p>
          <a:p>
            <a:pPr marL="342900" indent="-342900">
              <a:buAutoNum type="arabicPeriod"/>
            </a:pP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Nhận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định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cái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có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thể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&amp;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không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thể</a:t>
            </a:r>
            <a:endParaRPr lang="en-US" altLang="ja-JP" sz="1500" dirty="0" smtClean="0">
              <a:latin typeface="Century" pitchFamily="18" charset="0"/>
              <a:ea typeface="HGP創英角ﾎﾟｯﾌﾟ体" pitchFamily="50" charset="-128"/>
            </a:endParaRPr>
          </a:p>
          <a:p>
            <a:pPr marL="342900" indent="-342900">
              <a:buAutoNum type="arabicPeriod"/>
            </a:pP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Thực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hiện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những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gì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nằm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trong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</a:p>
          <a:p>
            <a:pPr marL="342900" indent="-342900"/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	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khả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năng</a:t>
            </a:r>
            <a:endParaRPr lang="en-US" altLang="ja-JP" sz="1500" dirty="0" smtClean="0">
              <a:latin typeface="Century" pitchFamily="18" charset="0"/>
              <a:ea typeface="HGP創英角ﾎﾟｯﾌﾟ体" pitchFamily="50" charset="-128"/>
            </a:endParaRPr>
          </a:p>
          <a:p>
            <a:pPr marL="342900" indent="-342900"/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4.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Tiếp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tục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cải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tiến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khi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nào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có</a:t>
            </a:r>
            <a:r>
              <a:rPr lang="en-US" altLang="ja-JP" sz="1500" dirty="0" smtClean="0">
                <a:latin typeface="Century" pitchFamily="18" charset="0"/>
                <a:ea typeface="HGP創英角ﾎﾟｯﾌﾟ体" pitchFamily="50" charset="-128"/>
              </a:rPr>
              <a:t> </a:t>
            </a:r>
            <a:r>
              <a:rPr lang="en-US" altLang="ja-JP" sz="1500" dirty="0" err="1" smtClean="0">
                <a:latin typeface="Century" pitchFamily="18" charset="0"/>
                <a:ea typeface="HGP創英角ﾎﾟｯﾌﾟ体" pitchFamily="50" charset="-128"/>
              </a:rPr>
              <a:t>thể</a:t>
            </a:r>
            <a:endParaRPr lang="ja-JP" altLang="en-US" sz="1500" dirty="0">
              <a:latin typeface="Century" pitchFamily="18" charset="0"/>
              <a:ea typeface="HGP創英角ﾎﾟｯﾌﾟ体" pitchFamily="50" charset="-128"/>
            </a:endParaRPr>
          </a:p>
        </p:txBody>
      </p:sp>
      <p:sp>
        <p:nvSpPr>
          <p:cNvPr id="50" name="Pentagon 49"/>
          <p:cNvSpPr/>
          <p:nvPr/>
        </p:nvSpPr>
        <p:spPr>
          <a:xfrm>
            <a:off x="139700" y="3657600"/>
            <a:ext cx="2603500" cy="3231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500" smtClean="0"/>
              <a:t>Khả năng đưa ra ý tưởng</a:t>
            </a:r>
            <a:endParaRPr lang="en-US" sz="1500"/>
          </a:p>
        </p:txBody>
      </p:sp>
      <p:sp>
        <p:nvSpPr>
          <p:cNvPr id="52" name="Pentagon 51"/>
          <p:cNvSpPr/>
          <p:nvPr/>
        </p:nvSpPr>
        <p:spPr>
          <a:xfrm>
            <a:off x="139700" y="3121368"/>
            <a:ext cx="2908300" cy="3231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500" smtClean="0"/>
              <a:t>Kỹ năng giải quyết vấn đề</a:t>
            </a:r>
            <a:endParaRPr lang="en-US" sz="1500"/>
          </a:p>
        </p:txBody>
      </p:sp>
      <p:sp>
        <p:nvSpPr>
          <p:cNvPr id="53" name="Pentagon 52"/>
          <p:cNvSpPr/>
          <p:nvPr/>
        </p:nvSpPr>
        <p:spPr>
          <a:xfrm>
            <a:off x="127000" y="2654300"/>
            <a:ext cx="3225800" cy="3231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500" smtClean="0"/>
              <a:t>Trao đổi thông tin</a:t>
            </a:r>
            <a:endParaRPr lang="en-US" sz="1500"/>
          </a:p>
        </p:txBody>
      </p:sp>
      <p:sp>
        <p:nvSpPr>
          <p:cNvPr id="54" name="Pentagon 53"/>
          <p:cNvSpPr/>
          <p:nvPr/>
        </p:nvSpPr>
        <p:spPr>
          <a:xfrm>
            <a:off x="152400" y="2146300"/>
            <a:ext cx="3962400" cy="3231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500" smtClean="0"/>
              <a:t>Chia sẻ kinh nghiệm, know how</a:t>
            </a:r>
            <a:endParaRPr lang="en-US" sz="1500"/>
          </a:p>
        </p:txBody>
      </p:sp>
      <p:sp>
        <p:nvSpPr>
          <p:cNvPr id="55" name="Pentagon 54"/>
          <p:cNvSpPr/>
          <p:nvPr/>
        </p:nvSpPr>
        <p:spPr>
          <a:xfrm>
            <a:off x="152400" y="1651000"/>
            <a:ext cx="4648200" cy="3231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500" smtClean="0"/>
              <a:t>Nâng cao thể chất, loại bỏ lãng phí vô ích</a:t>
            </a:r>
            <a:endParaRPr lang="en-US" sz="1500"/>
          </a:p>
        </p:txBody>
      </p:sp>
      <p:sp>
        <p:nvSpPr>
          <p:cNvPr id="56" name="Pentagon 55"/>
          <p:cNvSpPr/>
          <p:nvPr/>
        </p:nvSpPr>
        <p:spPr>
          <a:xfrm>
            <a:off x="152400" y="1143000"/>
            <a:ext cx="4953000" cy="323165"/>
          </a:xfrm>
          <a:prstGeom prst="homePlat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en-US" sz="1500" smtClean="0"/>
              <a:t>Nâng cao hiệu quả công việc, Motivation Up</a:t>
            </a:r>
            <a:endParaRPr lang="en-US" sz="1500"/>
          </a:p>
        </p:txBody>
      </p:sp>
      <p:pic>
        <p:nvPicPr>
          <p:cNvPr id="25" name="Picture 24" descr="settai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838200"/>
            <a:ext cx="19050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5d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73913" y="5240338"/>
            <a:ext cx="2122487" cy="1770062"/>
          </a:xfrm>
          <a:prstGeom prst="rect">
            <a:avLst/>
          </a:prstGeom>
          <a:noFill/>
        </p:spPr>
      </p:pic>
      <p:pic>
        <p:nvPicPr>
          <p:cNvPr id="7171" name="Picture 3" descr="86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AEE"/>
              </a:clrFrom>
              <a:clrTo>
                <a:srgbClr val="FFFA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48200"/>
            <a:ext cx="2227263" cy="1879600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438400" y="4648200"/>
            <a:ext cx="38782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mtClean="0">
                <a:solidFill>
                  <a:srgbClr val="990000"/>
                </a:solidFill>
                <a:latin typeface=".VnTime" pitchFamily="34" charset="0"/>
              </a:rPr>
              <a:t>&lt;&lt;ĐÓ </a:t>
            </a:r>
            <a:r>
              <a:rPr lang="en-GB">
                <a:solidFill>
                  <a:srgbClr val="990000"/>
                </a:solidFill>
                <a:latin typeface=".VnTime" pitchFamily="34" charset="0"/>
              </a:rPr>
              <a:t>c¶i tiÕn chóng ta cÇn &gt;&gt;</a:t>
            </a:r>
            <a:endParaRPr lang="en-US">
              <a:solidFill>
                <a:srgbClr val="990000"/>
              </a:solidFill>
              <a:latin typeface=".VnTime" pitchFamily="34" charset="0"/>
            </a:endParaRP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133600" y="5105400"/>
            <a:ext cx="2097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kumimoji="1" lang="en-US" altLang="ja-JP" sz="2000">
                <a:effectLst>
                  <a:outerShdw blurRad="38100" dist="38100" dir="2700000" algn="tl">
                    <a:srgbClr val="FFFFFF"/>
                  </a:outerShdw>
                </a:effectLst>
                <a:ea typeface="ＤＦＰPOP体" pitchFamily="82" charset="-128"/>
              </a:rPr>
              <a:t>★</a:t>
            </a:r>
            <a:r>
              <a:rPr lang="en-US" sz="2000">
                <a:latin typeface=".VnTime" pitchFamily="34" charset="0"/>
              </a:rPr>
              <a:t> P</a:t>
            </a:r>
            <a:r>
              <a:rPr lang="en-GB" sz="2000">
                <a:latin typeface=".VnTime" pitchFamily="34" charset="0"/>
              </a:rPr>
              <a:t>h¶i lµm tèt 5S </a:t>
            </a:r>
            <a:endParaRPr lang="en-US" sz="2000">
              <a:latin typeface=".VnTime" pitchFamily="34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2133600" y="5486400"/>
            <a:ext cx="5791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ja-JP" sz="2000">
                <a:effectLst>
                  <a:outerShdw blurRad="38100" dist="38100" dir="2700000" algn="tl">
                    <a:srgbClr val="FFFFFF"/>
                  </a:outerShdw>
                </a:effectLst>
                <a:ea typeface="ＤＦＰPOP体" pitchFamily="82" charset="-128"/>
              </a:rPr>
              <a:t>★</a:t>
            </a:r>
            <a:r>
              <a:rPr lang="en-US" sz="2000">
                <a:latin typeface=".VnTime" pitchFamily="34" charset="0"/>
              </a:rPr>
              <a:t> </a:t>
            </a:r>
            <a:r>
              <a:rPr lang="en-GB" sz="2000">
                <a:latin typeface=".VnTime" pitchFamily="34" charset="0"/>
              </a:rPr>
              <a:t>RÌn luyÖn kü n¨ng ph¸t hiÖn l·ng phÝ t¹i x­ëng </a:t>
            </a:r>
            <a:endParaRPr lang="en-US" sz="2000">
              <a:latin typeface=".VnTime" pitchFamily="34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04800" y="1295400"/>
            <a:ext cx="8534400" cy="1631216"/>
          </a:xfrm>
          <a:prstGeom prst="rect">
            <a:avLst/>
          </a:prstGeom>
          <a:solidFill>
            <a:srgbClr val="FFE5CB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500" b="1">
                <a:latin typeface=".VnTime" pitchFamily="34" charset="0"/>
              </a:rPr>
              <a:t>1. </a:t>
            </a:r>
            <a:r>
              <a:rPr lang="en-GB" sz="2500" b="1" smtClean="0">
                <a:latin typeface=".VnTime" pitchFamily="34" charset="0"/>
              </a:rPr>
              <a:t>Thùc </a:t>
            </a:r>
            <a:r>
              <a:rPr lang="en-GB" sz="2500" b="1">
                <a:latin typeface=".VnTime" pitchFamily="34" charset="0"/>
              </a:rPr>
              <a:t>hiÖn chñ nghÜa 3 hiÖn (hiÖn tr­êng, hiÖn vËt, hiÖn </a:t>
            </a:r>
            <a:r>
              <a:rPr lang="en-GB" sz="2500" b="1" smtClean="0">
                <a:latin typeface=".VnTime" pitchFamily="34" charset="0"/>
              </a:rPr>
              <a:t>trạng)</a:t>
            </a:r>
            <a:endParaRPr lang="en-GB" sz="2500" b="1">
              <a:latin typeface=".VnTime" pitchFamily="34" charset="0"/>
            </a:endParaRPr>
          </a:p>
          <a:p>
            <a:r>
              <a:rPr lang="en-GB" sz="2500" b="1" smtClean="0">
                <a:latin typeface=".VnTime" pitchFamily="34" charset="0"/>
              </a:rPr>
              <a:t>(ĐÕn </a:t>
            </a:r>
            <a:r>
              <a:rPr lang="en-GB" sz="2500" b="1">
                <a:latin typeface=".VnTime" pitchFamily="34" charset="0"/>
              </a:rPr>
              <a:t>tËn hiÖn tr­êng, tËn m¾t </a:t>
            </a:r>
            <a:r>
              <a:rPr lang="en-GB" sz="2500" b="1" smtClean="0">
                <a:latin typeface=".VnTime" pitchFamily="34" charset="0"/>
              </a:rPr>
              <a:t>nhin </a:t>
            </a:r>
            <a:r>
              <a:rPr lang="en-GB" sz="2500" b="1">
                <a:latin typeface=".VnTime" pitchFamily="34" charset="0"/>
              </a:rPr>
              <a:t>hiÖn vËt, x¸c nhËn sù viÖc)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304800" y="3124200"/>
            <a:ext cx="8534400" cy="861774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500" b="1">
                <a:latin typeface=".VnTime" pitchFamily="34" charset="0"/>
              </a:rPr>
              <a:t>2. Kh«ng chÊp nhËn </a:t>
            </a:r>
            <a:r>
              <a:rPr lang="en-GB" sz="2500" b="1" smtClean="0">
                <a:latin typeface=".VnTime" pitchFamily="34" charset="0"/>
              </a:rPr>
              <a:t>nhung </a:t>
            </a:r>
            <a:r>
              <a:rPr lang="en-GB" sz="2500" b="1">
                <a:latin typeface=".VnTime" pitchFamily="34" charset="0"/>
              </a:rPr>
              <a:t>®iÒu hiÖn cã. </a:t>
            </a:r>
          </a:p>
          <a:p>
            <a:r>
              <a:rPr lang="en-GB" sz="2500" b="1">
                <a:latin typeface=".VnTime" pitchFamily="34" charset="0"/>
              </a:rPr>
              <a:t>    Ph¶i b¾t ®Çu tõ viÖc phñ nhËn.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304800" y="4114800"/>
            <a:ext cx="8534400" cy="477054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500" b="1">
                <a:latin typeface=".VnTimeH" pitchFamily="34" charset="0"/>
              </a:rPr>
              <a:t>3. ý </a:t>
            </a:r>
            <a:r>
              <a:rPr lang="en-GB" sz="2500" b="1">
                <a:latin typeface=".VnTime" pitchFamily="34" charset="0"/>
              </a:rPr>
              <a:t>chÝ, khÝ thÕ muèn lµm lµ rÊt quan träng !</a:t>
            </a:r>
            <a:endParaRPr lang="en-US" sz="2500" b="1">
              <a:latin typeface=".VnTime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28600" y="228600"/>
            <a:ext cx="990600" cy="914400"/>
          </a:xfrm>
          <a:prstGeom prst="ellipse">
            <a:avLst/>
          </a:prstGeom>
          <a:solidFill>
            <a:srgbClr val="00B05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smtClean="0"/>
              <a:t>STEP1</a:t>
            </a:r>
            <a:endParaRPr lang="en-US" sz="1400" b="1"/>
          </a:p>
        </p:txBody>
      </p:sp>
      <p:sp>
        <p:nvSpPr>
          <p:cNvPr id="13" name="Rectangle 12"/>
          <p:cNvSpPr/>
          <p:nvPr/>
        </p:nvSpPr>
        <p:spPr>
          <a:xfrm>
            <a:off x="1209152" y="457200"/>
            <a:ext cx="412484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XÁC ĐỊNH VẤN ĐỀ</a:t>
            </a:r>
            <a:endParaRPr lang="en-US" sz="3000" b="1" cap="none" spc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295400"/>
          </a:xfrm>
        </p:spPr>
        <p:txBody>
          <a:bodyPr/>
          <a:lstStyle/>
          <a:p>
            <a:pPr eaLnBrk="1" hangingPunct="1"/>
            <a:r>
              <a:rPr lang="en-US" altLang="ja-JP" b="1" smtClean="0"/>
              <a:t>Nhìn nhận vấn đề</a:t>
            </a:r>
            <a:br>
              <a:rPr lang="en-US" altLang="ja-JP" b="1" smtClean="0"/>
            </a:br>
            <a:r>
              <a:rPr lang="en-US" altLang="ja-JP" sz="3200" b="1" smtClean="0"/>
              <a:t>(Xác định vấn đề)</a:t>
            </a:r>
          </a:p>
        </p:txBody>
      </p:sp>
      <p:sp>
        <p:nvSpPr>
          <p:cNvPr id="101384" name="Text Box 8"/>
          <p:cNvSpPr>
            <a:spLocks noGrp="1" noChangeArrowheads="1"/>
          </p:cNvSpPr>
          <p:nvPr>
            <p:ph idx="1"/>
          </p:nvPr>
        </p:nvSpPr>
        <p:spPr>
          <a:xfrm>
            <a:off x="4419600" y="5334000"/>
            <a:ext cx="4343400" cy="1219200"/>
          </a:xfrm>
          <a:noFill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altLang="ja-JP" sz="2400" smtClean="0"/>
              <a:t>Có thể có nhiều cách khiến cho công việc dễ dàng, nhanh và hiệu quả hơn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ea typeface="ＭＳ Ｐゴシック" pitchFamily="50" charset="-128"/>
              </a:rPr>
              <a:t>KM </a:t>
            </a:r>
            <a:fld id="{64E964BB-F47C-4CFA-90FA-BEDBC486AAC0}" type="slidenum">
              <a:rPr lang="en-US" altLang="ja-JP">
                <a:ea typeface="ＭＳ Ｐゴシック" pitchFamily="50" charset="-128"/>
              </a:rPr>
              <a:pPr/>
              <a:t>24</a:t>
            </a:fld>
            <a:endParaRPr lang="en-US" altLang="ja-JP">
              <a:ea typeface="ＭＳ Ｐゴシック" pitchFamily="50" charset="-128"/>
            </a:endParaRPr>
          </a:p>
        </p:txBody>
      </p:sp>
      <p:pic>
        <p:nvPicPr>
          <p:cNvPr id="101380" name="Picture 4" descr="C:\WINDOWS\TEMP\\msotw9_temp0.bmp"/>
          <p:cNvPicPr>
            <a:picLocks noChangeAspect="1" noChangeArrowheads="1"/>
          </p:cNvPicPr>
          <p:nvPr/>
        </p:nvPicPr>
        <p:blipFill>
          <a:blip r:embed="rId2" cstate="print">
            <a:lum bright="6000" contrast="48000"/>
          </a:blip>
          <a:srcRect/>
          <a:stretch>
            <a:fillRect/>
          </a:stretch>
        </p:blipFill>
        <p:spPr bwMode="auto">
          <a:xfrm>
            <a:off x="1295400" y="1752600"/>
            <a:ext cx="22923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 descr="C:\WINDOWS\TEMP\\msotw9_temp0.bmp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5029200" y="1981200"/>
            <a:ext cx="29432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838200" y="5486400"/>
            <a:ext cx="3200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ja-JP" sz="2800" smtClean="0"/>
              <a:t>Cách này phải là cách tốt nhất</a:t>
            </a:r>
            <a:endParaRPr lang="en-US" altLang="ja-JP" sz="2800"/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3733800" y="3048000"/>
            <a:ext cx="1447800" cy="1219200"/>
          </a:xfrm>
          <a:prstGeom prst="rightArrow">
            <a:avLst>
              <a:gd name="adj1" fmla="val 50000"/>
              <a:gd name="adj2" fmla="val 54037"/>
            </a:avLst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8610600" y="62484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kumimoji="0" lang="en-US" altLang="ja-JP" sz="2000">
                <a:solidFill>
                  <a:schemeClr val="folHlink"/>
                </a:solidFill>
              </a:rPr>
              <a:t>1</a:t>
            </a:r>
          </a:p>
        </p:txBody>
      </p:sp>
      <p:pic>
        <p:nvPicPr>
          <p:cNvPr id="101387" name="Picture 11" descr="D:\ILLUST\BMP\BJ_LEAF\19ILBJ06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1905000"/>
            <a:ext cx="1524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1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4" grpId="0" build="p" autoUpdateAnimBg="0" advAuto="0"/>
      <p:bldP spid="101382" grpId="0" autoUpdateAnimBg="0"/>
      <p:bldP spid="10138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ja-JP" smtClean="0"/>
              <a:t>Cách thức để tìm ra vấn đề</a:t>
            </a:r>
            <a:endParaRPr lang="en-US" altLang="ja-JP" b="1" smtClean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8153400" cy="1371600"/>
          </a:xfrm>
        </p:spPr>
        <p:txBody>
          <a:bodyPr/>
          <a:lstStyle/>
          <a:p>
            <a:pPr eaLnBrk="1" hangingPunct="1"/>
            <a:r>
              <a:rPr lang="en-US" altLang="ja-JP" smtClean="0"/>
              <a:t>Nhìn nhận mọi việc từ những sự cố, nhầm lẫn, sai lầm, bất tiện…</a:t>
            </a:r>
          </a:p>
        </p:txBody>
      </p:sp>
      <p:sp>
        <p:nvSpPr>
          <p:cNvPr id="378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ea typeface="ＭＳ Ｐゴシック" pitchFamily="50" charset="-128"/>
              </a:rPr>
              <a:t>KM </a:t>
            </a:r>
            <a:fld id="{DCD9C187-5E9D-40CC-B1FA-3A3687FF4E1D}" type="slidenum">
              <a:rPr lang="en-US" altLang="ja-JP">
                <a:ea typeface="ＭＳ Ｐゴシック" pitchFamily="50" charset="-128"/>
              </a:rPr>
              <a:pPr/>
              <a:t>25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4267200" y="4495800"/>
            <a:ext cx="259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 sz="2800">
              <a:latin typeface="Times New Roman" pitchFamily="18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762000" y="3886200"/>
            <a:ext cx="881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smtClean="0"/>
              <a:t>Ví dụ:</a:t>
            </a:r>
            <a:endParaRPr lang="en-US" altLang="ja-JP"/>
          </a:p>
        </p:txBody>
      </p:sp>
      <p:sp>
        <p:nvSpPr>
          <p:cNvPr id="37895" name="Text Box 8"/>
          <p:cNvSpPr txBox="1">
            <a:spLocks noChangeArrowheads="1"/>
          </p:cNvSpPr>
          <p:nvPr/>
        </p:nvSpPr>
        <p:spPr bwMode="auto">
          <a:xfrm>
            <a:off x="8610600" y="62484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kumimoji="0" lang="en-US" altLang="ja-JP" sz="2000">
                <a:solidFill>
                  <a:schemeClr val="folHlink"/>
                </a:solidFill>
              </a:rPr>
              <a:t>2</a:t>
            </a: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762000" y="4572000"/>
            <a:ext cx="8382000" cy="156966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 dirty="0" smtClean="0"/>
              <a:t>“</a:t>
            </a:r>
            <a:r>
              <a:rPr lang="en-US" altLang="ja-JP" sz="2400" dirty="0" err="1" smtClean="0"/>
              <a:t>Ngày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hôm</a:t>
            </a:r>
            <a:r>
              <a:rPr lang="en-US" altLang="ja-JP" sz="2400" dirty="0" smtClean="0"/>
              <a:t> nay </a:t>
            </a:r>
            <a:r>
              <a:rPr lang="en-US" altLang="ja-JP" sz="2400" dirty="0" err="1" smtClean="0"/>
              <a:t>máy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chạy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không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bình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thường</a:t>
            </a:r>
            <a:r>
              <a:rPr lang="en-US" altLang="ja-JP" sz="2400" dirty="0" smtClean="0"/>
              <a:t>”</a:t>
            </a:r>
            <a:endParaRPr lang="en-US" altLang="ja-JP" sz="2400" dirty="0"/>
          </a:p>
          <a:p>
            <a:r>
              <a:rPr lang="en-US" altLang="ja-JP" sz="2400" dirty="0" smtClean="0"/>
              <a:t>“Chi </a:t>
            </a:r>
            <a:r>
              <a:rPr lang="en-US" altLang="ja-JP" sz="2400" dirty="0" err="1" smtClean="0"/>
              <a:t>tiết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này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khó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lắm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quá</a:t>
            </a:r>
            <a:r>
              <a:rPr lang="en-US" altLang="ja-JP" sz="2400" dirty="0" smtClean="0"/>
              <a:t>! ”</a:t>
            </a:r>
            <a:endParaRPr lang="en-US" altLang="ja-JP" sz="2400" dirty="0"/>
          </a:p>
          <a:p>
            <a:r>
              <a:rPr lang="en-US" altLang="ja-JP" sz="2400" dirty="0" smtClean="0"/>
              <a:t>“</a:t>
            </a:r>
            <a:r>
              <a:rPr lang="en-US" altLang="ja-JP" sz="2400" dirty="0" err="1" smtClean="0"/>
              <a:t>Rất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dễ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nhầm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lẫn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để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nhớ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được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trình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tự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mã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hàng</a:t>
            </a:r>
            <a:r>
              <a:rPr lang="en-US" altLang="ja-JP" sz="2400" dirty="0" smtClean="0"/>
              <a:t>. </a:t>
            </a:r>
            <a:r>
              <a:rPr lang="en-US" altLang="ja-JP" sz="2400" dirty="0" err="1" smtClean="0"/>
              <a:t>Làm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thế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nào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để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dễ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nhớ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hơn</a:t>
            </a:r>
            <a:r>
              <a:rPr lang="en-US" altLang="ja-JP" sz="2400" dirty="0" smtClean="0"/>
              <a:t>???….”</a:t>
            </a:r>
            <a:endParaRPr lang="en-US" altLang="ja-JP" sz="2400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33400" y="25146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F42A41"/>
              </a:buClr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altLang="ja-JP" sz="2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Hãy</a:t>
            </a:r>
            <a:r>
              <a:rPr kumimoji="0" lang="en-US" altLang="ja-JP" sz="28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 luôn đặt ra câu hỏi cho bất kì sự vật, hiện tượng mình nhìn thấy?</a:t>
            </a:r>
            <a:endParaRPr kumimoji="0" lang="en-US" altLang="ja-JP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  <p:bldP spid="102407" grpId="0"/>
      <p:bldP spid="102410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KM </a:t>
            </a:r>
            <a:fld id="{557E08BB-3D4D-4B31-9E47-28BC6EE4E829}" type="slidenum">
              <a:rPr lang="en-US" altLang="ja-JP"/>
              <a:pPr>
                <a:defRPr/>
              </a:pPr>
              <a:t>26</a:t>
            </a:fld>
            <a:endParaRPr lang="en-US" altLang="ja-JP"/>
          </a:p>
        </p:txBody>
      </p:sp>
      <p:pic>
        <p:nvPicPr>
          <p:cNvPr id="29699" name="Picture 6" descr="E:\km31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762000"/>
            <a:ext cx="901700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E:\km31-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838200"/>
            <a:ext cx="337026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8" descr="E:\km31-3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2819400"/>
            <a:ext cx="3132138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E:\km31-4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4800600"/>
            <a:ext cx="2990850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Text Box 10"/>
          <p:cNvSpPr txBox="1">
            <a:spLocks noChangeArrowheads="1"/>
          </p:cNvSpPr>
          <p:nvPr/>
        </p:nvSpPr>
        <p:spPr bwMode="auto">
          <a:xfrm>
            <a:off x="5715000" y="1154668"/>
            <a:ext cx="11208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latin typeface="Arial" charset="0"/>
              </a:rPr>
              <a:t>- </a:t>
            </a:r>
            <a:r>
              <a:rPr lang="en-US" altLang="ja-JP" sz="1800" dirty="0" err="1" smtClean="0">
                <a:latin typeface="Arial" charset="0"/>
              </a:rPr>
              <a:t>Loại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trừ</a:t>
            </a:r>
            <a:endParaRPr lang="en-US" altLang="ja-JP" sz="1800" dirty="0">
              <a:latin typeface="Arial" charset="0"/>
            </a:endParaRPr>
          </a:p>
        </p:txBody>
      </p:sp>
      <p:sp>
        <p:nvSpPr>
          <p:cNvPr id="29704" name="Text Box 11"/>
          <p:cNvSpPr txBox="1">
            <a:spLocks noChangeArrowheads="1"/>
          </p:cNvSpPr>
          <p:nvPr/>
        </p:nvSpPr>
        <p:spPr bwMode="auto">
          <a:xfrm>
            <a:off x="5715000" y="1459468"/>
            <a:ext cx="9765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latin typeface="Arial" charset="0"/>
              </a:rPr>
              <a:t>- </a:t>
            </a:r>
            <a:r>
              <a:rPr lang="en-US" altLang="ja-JP" sz="1800" dirty="0" err="1" smtClean="0">
                <a:latin typeface="Arial" charset="0"/>
              </a:rPr>
              <a:t>Gỡ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bỏ</a:t>
            </a:r>
            <a:endParaRPr lang="en-US" altLang="ja-JP" sz="1800" dirty="0">
              <a:latin typeface="Arial" charset="0"/>
            </a:endParaRPr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5716850" y="2831068"/>
            <a:ext cx="17203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latin typeface="Arial" charset="0"/>
              </a:rPr>
              <a:t>- </a:t>
            </a:r>
            <a:r>
              <a:rPr lang="en-US" altLang="ja-JP" dirty="0" err="1" smtClean="0">
                <a:latin typeface="Arial" charset="0"/>
              </a:rPr>
              <a:t>Đơn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giản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hóa</a:t>
            </a:r>
            <a:endParaRPr lang="en-US" altLang="ja-JP" sz="1800" dirty="0">
              <a:latin typeface="Arial" charset="0"/>
            </a:endParaRPr>
          </a:p>
        </p:txBody>
      </p:sp>
      <p:sp>
        <p:nvSpPr>
          <p:cNvPr id="29708" name="Text Box 15"/>
          <p:cNvSpPr txBox="1">
            <a:spLocks noChangeArrowheads="1"/>
          </p:cNvSpPr>
          <p:nvPr/>
        </p:nvSpPr>
        <p:spPr bwMode="auto">
          <a:xfrm>
            <a:off x="5716850" y="3135868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 smtClean="0">
                <a:latin typeface="Arial" charset="0"/>
              </a:rPr>
              <a:t>- </a:t>
            </a:r>
            <a:r>
              <a:rPr lang="en-US" altLang="ja-JP" sz="1800" dirty="0" err="1" smtClean="0">
                <a:latin typeface="Arial" charset="0"/>
              </a:rPr>
              <a:t>Đồng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bộ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hóa</a:t>
            </a:r>
            <a:endParaRPr lang="en-US" altLang="ja-JP" sz="1800" dirty="0">
              <a:latin typeface="Arial" charset="0"/>
            </a:endParaRPr>
          </a:p>
        </p:txBody>
      </p:sp>
      <p:sp>
        <p:nvSpPr>
          <p:cNvPr id="29709" name="Text Box 16"/>
          <p:cNvSpPr txBox="1">
            <a:spLocks noChangeArrowheads="1"/>
          </p:cNvSpPr>
          <p:nvPr/>
        </p:nvSpPr>
        <p:spPr bwMode="auto">
          <a:xfrm>
            <a:off x="5716850" y="3440668"/>
            <a:ext cx="1903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latin typeface="Arial" charset="0"/>
              </a:rPr>
              <a:t>- </a:t>
            </a:r>
            <a:r>
              <a:rPr lang="en-US" altLang="ja-JP" sz="1800" dirty="0" err="1" smtClean="0">
                <a:latin typeface="Arial" charset="0"/>
              </a:rPr>
              <a:t>Tiêu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chuẩn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hóa</a:t>
            </a:r>
            <a:endParaRPr lang="en-US" altLang="ja-JP" sz="1800" dirty="0">
              <a:latin typeface="Arial" charset="0"/>
            </a:endParaRPr>
          </a:p>
        </p:txBody>
      </p:sp>
      <p:sp>
        <p:nvSpPr>
          <p:cNvPr id="29710" name="Text Box 17"/>
          <p:cNvSpPr txBox="1">
            <a:spLocks noChangeArrowheads="1"/>
          </p:cNvSpPr>
          <p:nvPr/>
        </p:nvSpPr>
        <p:spPr bwMode="auto">
          <a:xfrm>
            <a:off x="5716850" y="3745468"/>
            <a:ext cx="14766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latin typeface="Arial" charset="0"/>
              </a:rPr>
              <a:t>- </a:t>
            </a:r>
            <a:r>
              <a:rPr lang="en-US" altLang="ja-JP" sz="1800" dirty="0" err="1" smtClean="0">
                <a:latin typeface="Arial" charset="0"/>
              </a:rPr>
              <a:t>Sự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kết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hợp</a:t>
            </a:r>
            <a:endParaRPr lang="en-US" altLang="ja-JP" sz="1800" dirty="0">
              <a:latin typeface="Arial" charset="0"/>
            </a:endParaRPr>
          </a:p>
        </p:txBody>
      </p:sp>
      <p:sp>
        <p:nvSpPr>
          <p:cNvPr id="29714" name="Text Box 21"/>
          <p:cNvSpPr txBox="1">
            <a:spLocks noChangeArrowheads="1"/>
          </p:cNvSpPr>
          <p:nvPr/>
        </p:nvSpPr>
        <p:spPr bwMode="auto">
          <a:xfrm>
            <a:off x="5744795" y="5029200"/>
            <a:ext cx="14927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latin typeface="Arial" charset="0"/>
              </a:rPr>
              <a:t>- </a:t>
            </a:r>
            <a:r>
              <a:rPr lang="en-US" altLang="ja-JP" sz="1800" dirty="0" err="1" smtClean="0">
                <a:latin typeface="Arial" charset="0"/>
              </a:rPr>
              <a:t>Chuyển</a:t>
            </a:r>
            <a:r>
              <a:rPr lang="en-US" altLang="ja-JP" sz="1800" dirty="0" smtClean="0">
                <a:latin typeface="Arial" charset="0"/>
              </a:rPr>
              <a:t> </a:t>
            </a:r>
            <a:r>
              <a:rPr lang="en-US" altLang="ja-JP" sz="1800" dirty="0" err="1" smtClean="0">
                <a:latin typeface="Arial" charset="0"/>
              </a:rPr>
              <a:t>đổi</a:t>
            </a:r>
            <a:endParaRPr lang="en-US" altLang="ja-JP" sz="1800" dirty="0">
              <a:latin typeface="Arial" charset="0"/>
            </a:endParaRPr>
          </a:p>
        </p:txBody>
      </p:sp>
      <p:sp>
        <p:nvSpPr>
          <p:cNvPr id="29715" name="Text Box 22"/>
          <p:cNvSpPr txBox="1">
            <a:spLocks noChangeArrowheads="1"/>
          </p:cNvSpPr>
          <p:nvPr/>
        </p:nvSpPr>
        <p:spPr bwMode="auto">
          <a:xfrm>
            <a:off x="5744795" y="5334000"/>
            <a:ext cx="1646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800" dirty="0">
                <a:latin typeface="Arial" charset="0"/>
              </a:rPr>
              <a:t>- </a:t>
            </a:r>
            <a:r>
              <a:rPr lang="en-US" altLang="ja-JP" dirty="0" err="1" smtClean="0">
                <a:latin typeface="Arial" charset="0"/>
              </a:rPr>
              <a:t>Đa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dạng</a:t>
            </a:r>
            <a:r>
              <a:rPr lang="en-US" altLang="ja-JP" dirty="0" smtClean="0">
                <a:latin typeface="Arial" charset="0"/>
              </a:rPr>
              <a:t> </a:t>
            </a:r>
            <a:r>
              <a:rPr lang="en-US" altLang="ja-JP" dirty="0" err="1" smtClean="0">
                <a:latin typeface="Arial" charset="0"/>
              </a:rPr>
              <a:t>hóa</a:t>
            </a:r>
            <a:endParaRPr lang="en-US" altLang="ja-JP" sz="1800" dirty="0">
              <a:latin typeface="Arial" charset="0"/>
            </a:endParaRPr>
          </a:p>
        </p:txBody>
      </p:sp>
      <p:sp>
        <p:nvSpPr>
          <p:cNvPr id="29719" name="AutoShape 26"/>
          <p:cNvSpPr>
            <a:spLocks noChangeArrowheads="1"/>
          </p:cNvSpPr>
          <p:nvPr/>
        </p:nvSpPr>
        <p:spPr bwMode="auto">
          <a:xfrm>
            <a:off x="4038600" y="2209800"/>
            <a:ext cx="742950" cy="727075"/>
          </a:xfrm>
          <a:prstGeom prst="downArrow">
            <a:avLst>
              <a:gd name="adj1" fmla="val 49935"/>
              <a:gd name="adj2" fmla="val 58870"/>
            </a:avLst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solidFill>
                <a:srgbClr val="9966FF"/>
              </a:solidFill>
              <a:latin typeface="Arial" charset="0"/>
            </a:endParaRPr>
          </a:p>
        </p:txBody>
      </p:sp>
      <p:sp>
        <p:nvSpPr>
          <p:cNvPr id="29720" name="AutoShape 27"/>
          <p:cNvSpPr>
            <a:spLocks noChangeArrowheads="1"/>
          </p:cNvSpPr>
          <p:nvPr/>
        </p:nvSpPr>
        <p:spPr bwMode="auto">
          <a:xfrm>
            <a:off x="4038600" y="4114800"/>
            <a:ext cx="742950" cy="727075"/>
          </a:xfrm>
          <a:prstGeom prst="downArrow">
            <a:avLst>
              <a:gd name="adj1" fmla="val 49935"/>
              <a:gd name="adj2" fmla="val 58870"/>
            </a:avLst>
          </a:prstGeom>
          <a:solidFill>
            <a:srgbClr val="CC99FF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29722" name="Text Box 29"/>
          <p:cNvSpPr txBox="1">
            <a:spLocks noChangeArrowheads="1"/>
          </p:cNvSpPr>
          <p:nvPr/>
        </p:nvSpPr>
        <p:spPr bwMode="auto">
          <a:xfrm>
            <a:off x="8610600" y="62484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sz="2000">
                <a:solidFill>
                  <a:schemeClr val="folHlink"/>
                </a:solidFill>
                <a:latin typeface="Arial" charset="0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161951" y="152400"/>
            <a:ext cx="990600" cy="914400"/>
          </a:xfrm>
          <a:prstGeom prst="ellipse">
            <a:avLst/>
          </a:prstGeom>
          <a:solidFill>
            <a:srgbClr val="7030A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/>
              <a:t>STEP 2</a:t>
            </a:r>
            <a:endParaRPr lang="en-US" sz="1500"/>
          </a:p>
        </p:txBody>
      </p:sp>
      <p:sp>
        <p:nvSpPr>
          <p:cNvPr id="28" name="Rectangle 27"/>
          <p:cNvSpPr/>
          <p:nvPr/>
        </p:nvSpPr>
        <p:spPr>
          <a:xfrm>
            <a:off x="1204172" y="304800"/>
            <a:ext cx="496802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PHÁT TRIỂN Ý TƯỞNG</a:t>
            </a:r>
            <a:endParaRPr lang="en-US" sz="3000" b="1" cap="none" spc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2400" y="1600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bỏ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838575" y="361313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đi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56830" y="5636181"/>
            <a:ext cx="1248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Thay</a:t>
            </a:r>
            <a:r>
              <a:rPr lang="en-US" dirty="0" smtClean="0"/>
              <a:t> </a:t>
            </a:r>
            <a:r>
              <a:rPr lang="en-US" dirty="0" err="1" smtClean="0"/>
              <a:t>đổi</a:t>
            </a:r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23"/>
          <p:cNvSpPr>
            <a:spLocks noGrp="1" noChangeArrowheads="1"/>
          </p:cNvSpPr>
          <p:nvPr>
            <p:ph type="title"/>
          </p:nvPr>
        </p:nvSpPr>
        <p:spPr>
          <a:xfrm>
            <a:off x="304800" y="114300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 err="1" smtClean="0"/>
              <a:t>Áo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khoác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không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tay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rất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dể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phối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đồ</a:t>
            </a:r>
            <a:endParaRPr lang="en-US" altLang="ja-JP" sz="3600" b="1" dirty="0" smtClean="0">
              <a:solidFill>
                <a:schemeClr val="tx1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 dirty="0"/>
              <a:t>KM </a:t>
            </a:r>
            <a:fld id="{A217BDCC-9563-4827-911D-6C5A0F3A9C86}" type="slidenum">
              <a:rPr lang="en-US" altLang="ja-JP"/>
              <a:pPr>
                <a:defRPr/>
              </a:pPr>
              <a:t>27</a:t>
            </a:fld>
            <a:endParaRPr lang="en-US" altLang="ja-JP" dirty="0"/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1981200" y="4471988"/>
            <a:ext cx="1304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err="1" smtClean="0">
                <a:latin typeface="Arial" charset="0"/>
              </a:rPr>
              <a:t>Trước</a:t>
            </a:r>
            <a:endParaRPr lang="en-US" altLang="ja-JP" sz="3200" dirty="0">
              <a:latin typeface="Arial" charset="0"/>
            </a:endParaRPr>
          </a:p>
        </p:txBody>
      </p:sp>
      <p:pic>
        <p:nvPicPr>
          <p:cNvPr id="25610" name="Picture 10" descr="E:\km36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057400"/>
            <a:ext cx="4191000" cy="23177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657600" y="3810000"/>
            <a:ext cx="4806950" cy="3084513"/>
            <a:chOff x="2448" y="2208"/>
            <a:chExt cx="3028" cy="1943"/>
          </a:xfrm>
        </p:grpSpPr>
        <p:sp>
          <p:nvSpPr>
            <p:cNvPr id="34825" name="Text Box 9"/>
            <p:cNvSpPr txBox="1">
              <a:spLocks noChangeArrowheads="1"/>
            </p:cNvSpPr>
            <p:nvPr/>
          </p:nvSpPr>
          <p:spPr bwMode="auto">
            <a:xfrm>
              <a:off x="3973" y="3783"/>
              <a:ext cx="5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dirty="0" err="1" smtClean="0">
                  <a:latin typeface="Arial" charset="0"/>
                </a:rPr>
                <a:t>Sau</a:t>
              </a:r>
              <a:endParaRPr lang="en-US" altLang="ja-JP" sz="3200" dirty="0">
                <a:latin typeface="Arial" charset="0"/>
              </a:endParaRPr>
            </a:p>
          </p:txBody>
        </p:sp>
        <p:pic>
          <p:nvPicPr>
            <p:cNvPr id="25611" name="Picture 11" descr="E:\km36-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2208"/>
              <a:ext cx="2452" cy="151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  <p:sp>
          <p:nvSpPr>
            <p:cNvPr id="34827" name="Line 14"/>
            <p:cNvSpPr>
              <a:spLocks noChangeShapeType="1"/>
            </p:cNvSpPr>
            <p:nvPr/>
          </p:nvSpPr>
          <p:spPr bwMode="auto">
            <a:xfrm>
              <a:off x="2736" y="3120"/>
              <a:ext cx="144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828" name="Arc 16"/>
            <p:cNvSpPr>
              <a:spLocks/>
            </p:cNvSpPr>
            <p:nvPr/>
          </p:nvSpPr>
          <p:spPr bwMode="auto">
            <a:xfrm rot="10800000">
              <a:off x="2448" y="2736"/>
              <a:ext cx="287" cy="376"/>
            </a:xfrm>
            <a:custGeom>
              <a:avLst/>
              <a:gdLst>
                <a:gd name="T0" fmla="*/ 0 w 21600"/>
                <a:gd name="T1" fmla="*/ 0 h 21590"/>
                <a:gd name="T2" fmla="*/ 4 w 21600"/>
                <a:gd name="T3" fmla="*/ 7 h 21590"/>
                <a:gd name="T4" fmla="*/ 0 w 21600"/>
                <a:gd name="T5" fmla="*/ 7 h 2159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590"/>
                <a:gd name="T11" fmla="*/ 21600 w 21600"/>
                <a:gd name="T12" fmla="*/ 21590 h 2159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590" fill="none" extrusionOk="0">
                  <a:moveTo>
                    <a:pt x="652" y="-1"/>
                  </a:moveTo>
                  <a:cubicBezTo>
                    <a:pt x="12322" y="352"/>
                    <a:pt x="21600" y="9914"/>
                    <a:pt x="21600" y="21590"/>
                  </a:cubicBezTo>
                </a:path>
                <a:path w="21600" h="21590" stroke="0" extrusionOk="0">
                  <a:moveTo>
                    <a:pt x="652" y="-1"/>
                  </a:moveTo>
                  <a:cubicBezTo>
                    <a:pt x="12322" y="352"/>
                    <a:pt x="21600" y="9914"/>
                    <a:pt x="21600" y="21590"/>
                  </a:cubicBezTo>
                  <a:lnTo>
                    <a:pt x="0" y="21590"/>
                  </a:lnTo>
                  <a:close/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rot="10800000">
              <a:spAutoFit/>
            </a:bodyPr>
            <a:lstStyle/>
            <a:p>
              <a:endParaRPr lang="en-US"/>
            </a:p>
          </p:txBody>
        </p:sp>
      </p:grpSp>
      <p:sp>
        <p:nvSpPr>
          <p:cNvPr id="34822" name="Text Box 20"/>
          <p:cNvSpPr txBox="1">
            <a:spLocks noChangeArrowheads="1"/>
          </p:cNvSpPr>
          <p:nvPr/>
        </p:nvSpPr>
        <p:spPr bwMode="auto">
          <a:xfrm>
            <a:off x="274017" y="315862"/>
            <a:ext cx="813876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5000" dirty="0">
                <a:latin typeface="Arial" charset="0"/>
              </a:rPr>
              <a:t>KAIZEN </a:t>
            </a:r>
            <a:r>
              <a:rPr lang="en-US" altLang="ja-JP" sz="5000" dirty="0" err="1" smtClean="0">
                <a:latin typeface="Arial" charset="0"/>
              </a:rPr>
              <a:t>bằng</a:t>
            </a:r>
            <a:r>
              <a:rPr lang="en-US" altLang="ja-JP" sz="5000" dirty="0" smtClean="0">
                <a:latin typeface="Arial" charset="0"/>
              </a:rPr>
              <a:t> </a:t>
            </a:r>
            <a:r>
              <a:rPr lang="en-US" altLang="ja-JP" sz="5000" dirty="0" err="1" smtClean="0">
                <a:latin typeface="Arial" charset="0"/>
              </a:rPr>
              <a:t>cách</a:t>
            </a:r>
            <a:r>
              <a:rPr lang="en-US" altLang="ja-JP" sz="5000" dirty="0" smtClean="0">
                <a:latin typeface="Arial" charset="0"/>
              </a:rPr>
              <a:t> </a:t>
            </a:r>
            <a:r>
              <a:rPr lang="en-US" altLang="ja-JP" sz="5000" dirty="0" smtClean="0">
                <a:solidFill>
                  <a:srgbClr val="FF0000"/>
                </a:solidFill>
                <a:latin typeface="Arial" charset="0"/>
              </a:rPr>
              <a:t>“</a:t>
            </a:r>
            <a:r>
              <a:rPr lang="en-US" altLang="ja-JP" sz="5000" dirty="0" err="1" smtClean="0">
                <a:solidFill>
                  <a:srgbClr val="FF0000"/>
                </a:solidFill>
                <a:latin typeface="Arial" charset="0"/>
              </a:rPr>
              <a:t>loại</a:t>
            </a:r>
            <a:r>
              <a:rPr lang="en-US" altLang="ja-JP" sz="5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5000" dirty="0" err="1" smtClean="0">
                <a:solidFill>
                  <a:srgbClr val="FF0000"/>
                </a:solidFill>
                <a:latin typeface="Arial" charset="0"/>
              </a:rPr>
              <a:t>bỏ</a:t>
            </a:r>
            <a:r>
              <a:rPr lang="en-US" altLang="ja-JP" sz="5000" dirty="0" smtClean="0">
                <a:solidFill>
                  <a:srgbClr val="FF0000"/>
                </a:solidFill>
                <a:latin typeface="Arial" charset="0"/>
              </a:rPr>
              <a:t>”</a:t>
            </a:r>
            <a:endParaRPr lang="en-US" altLang="ja-JP" sz="5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4824" name="Text Box 24"/>
          <p:cNvSpPr txBox="1">
            <a:spLocks noChangeArrowheads="1"/>
          </p:cNvSpPr>
          <p:nvPr/>
        </p:nvSpPr>
        <p:spPr bwMode="auto">
          <a:xfrm>
            <a:off x="8610600" y="6248400"/>
            <a:ext cx="325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kumimoji="0" lang="en-US" altLang="ja-JP" sz="2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11"/>
          <p:cNvSpPr>
            <a:spLocks noGrp="1" noChangeArrowheads="1"/>
          </p:cNvSpPr>
          <p:nvPr>
            <p:ph type="title"/>
          </p:nvPr>
        </p:nvSpPr>
        <p:spPr>
          <a:xfrm>
            <a:off x="682625" y="288925"/>
            <a:ext cx="7315200" cy="914400"/>
          </a:xfrm>
          <a:ln w="381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sz="5000" b="1" dirty="0" smtClean="0">
                <a:solidFill>
                  <a:schemeClr val="tx1"/>
                </a:solidFill>
              </a:rPr>
              <a:t>KAIZEN BẰNG CÁCH “ </a:t>
            </a:r>
            <a:r>
              <a:rPr lang="en-US" altLang="ja-JP" sz="5000" b="1" dirty="0" err="1" smtClean="0">
                <a:solidFill>
                  <a:srgbClr val="FF0000"/>
                </a:solidFill>
              </a:rPr>
              <a:t>Giảm</a:t>
            </a:r>
            <a:r>
              <a:rPr lang="en-US" altLang="ja-JP" sz="5000" b="1" dirty="0" smtClean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35843" name="Rectangle 10"/>
          <p:cNvSpPr>
            <a:spLocks noGrp="1" noChangeArrowheads="1"/>
          </p:cNvSpPr>
          <p:nvPr>
            <p:ph idx="1"/>
          </p:nvPr>
        </p:nvSpPr>
        <p:spPr>
          <a:xfrm>
            <a:off x="1143000" y="5502275"/>
            <a:ext cx="7543800" cy="1219200"/>
          </a:xfrm>
        </p:spPr>
        <p:txBody>
          <a:bodyPr/>
          <a:lstStyle/>
          <a:p>
            <a:pPr marL="0" indent="0" eaLnBrk="1" hangingPunct="1"/>
            <a:r>
              <a:rPr lang="en-US" altLang="ja-JP" dirty="0" err="1" smtClean="0"/>
              <a:t>Số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lượng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đèn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huỳnh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quang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giảm</a:t>
            </a:r>
            <a:r>
              <a:rPr lang="en-US" altLang="ja-JP" dirty="0" smtClean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KM </a:t>
            </a:r>
            <a:fld id="{7AF8C06E-58AC-40EE-A570-F5698467082D}" type="slidenum">
              <a:rPr lang="en-US" altLang="ja-JP"/>
              <a:pPr>
                <a:defRPr/>
              </a:pPr>
              <a:t>28</a:t>
            </a:fld>
            <a:endParaRPr lang="en-US" altLang="ja-JP"/>
          </a:p>
        </p:txBody>
      </p:sp>
      <p:pic>
        <p:nvPicPr>
          <p:cNvPr id="35845" name="Picture 13" descr="C:\WINDOWS\TEMP\\msotw9_temp0.bmp"/>
          <p:cNvPicPr>
            <a:picLocks noChangeAspect="1" noChangeArrowheads="1"/>
          </p:cNvPicPr>
          <p:nvPr/>
        </p:nvPicPr>
        <p:blipFill>
          <a:blip r:embed="rId2" cstate="print">
            <a:lum bright="6000" contrast="30000"/>
          </a:blip>
          <a:srcRect/>
          <a:stretch>
            <a:fillRect/>
          </a:stretch>
        </p:blipFill>
        <p:spPr bwMode="auto">
          <a:xfrm>
            <a:off x="1676400" y="1295400"/>
            <a:ext cx="5327650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5251450" y="1196398"/>
            <a:ext cx="350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2000" dirty="0" err="1" smtClean="0">
                <a:latin typeface="Arial" charset="0"/>
              </a:rPr>
              <a:t>Giảm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bớt</a:t>
            </a:r>
            <a:r>
              <a:rPr lang="en-US" altLang="ja-JP" sz="2000" dirty="0" smtClean="0">
                <a:latin typeface="Arial" charset="0"/>
              </a:rPr>
              <a:t> 1 </a:t>
            </a:r>
            <a:r>
              <a:rPr lang="en-US" altLang="ja-JP" sz="2000" dirty="0" err="1" smtClean="0">
                <a:latin typeface="Arial" charset="0"/>
              </a:rPr>
              <a:t>bóng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đèn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huỳnh</a:t>
            </a:r>
            <a:r>
              <a:rPr lang="en-US" altLang="ja-JP" sz="2000" dirty="0" smtClean="0">
                <a:latin typeface="Arial" charset="0"/>
              </a:rPr>
              <a:t> </a:t>
            </a:r>
            <a:r>
              <a:rPr lang="en-US" altLang="ja-JP" sz="2000" dirty="0" err="1" smtClean="0">
                <a:latin typeface="Arial" charset="0"/>
              </a:rPr>
              <a:t>quang</a:t>
            </a:r>
            <a:r>
              <a:rPr lang="en-US" altLang="ja-JP" sz="2000" dirty="0" smtClean="0">
                <a:latin typeface="Arial" charset="0"/>
              </a:rPr>
              <a:t>.</a:t>
            </a:r>
            <a:endParaRPr lang="en-US" altLang="ja-JP" sz="2000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5" name="Rectangle 17"/>
          <p:cNvSpPr>
            <a:spLocks noGrp="1" noChangeArrowheads="1"/>
          </p:cNvSpPr>
          <p:nvPr>
            <p:ph type="title"/>
          </p:nvPr>
        </p:nvSpPr>
        <p:spPr>
          <a:xfrm>
            <a:off x="762000" y="1447800"/>
            <a:ext cx="77724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ja-JP" sz="3600" b="1" dirty="0" err="1" smtClean="0">
                <a:solidFill>
                  <a:schemeClr val="tx1"/>
                </a:solidFill>
              </a:rPr>
              <a:t>Cầu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 thang </a:t>
            </a:r>
            <a:r>
              <a:rPr lang="en-US" altLang="ja-JP" sz="3600" b="1" dirty="0" err="1" smtClean="0">
                <a:solidFill>
                  <a:schemeClr val="tx1"/>
                </a:solidFill>
              </a:rPr>
              <a:t>phải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</a:rPr>
              <a:t>có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</a:rPr>
              <a:t>biển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</a:rPr>
              <a:t>báo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</a:rPr>
              <a:t>lên</a:t>
            </a:r>
            <a:r>
              <a:rPr lang="en-US" altLang="ja-JP" sz="3600" b="1" dirty="0" smtClean="0">
                <a:solidFill>
                  <a:schemeClr val="tx1"/>
                </a:solidFill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</a:rPr>
              <a:t>xuống</a:t>
            </a:r>
            <a:endParaRPr lang="en-US" altLang="ja-JP" sz="3600" b="1" dirty="0" smtClean="0">
              <a:solidFill>
                <a:schemeClr val="tx1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24600" y="6203950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altLang="ja-JP"/>
              <a:t>KM </a:t>
            </a:r>
            <a:fld id="{BBB515C8-CF69-42BF-B629-FF404B498894}" type="slidenum">
              <a:rPr lang="en-US" altLang="ja-JP"/>
              <a:pPr>
                <a:defRPr/>
              </a:pPr>
              <a:t>29</a:t>
            </a:fld>
            <a:endParaRPr lang="en-US" altLang="ja-JP"/>
          </a:p>
        </p:txBody>
      </p:sp>
      <p:sp>
        <p:nvSpPr>
          <p:cNvPr id="48131" name="Text Box 7"/>
          <p:cNvSpPr txBox="1">
            <a:spLocks noChangeArrowheads="1"/>
          </p:cNvSpPr>
          <p:nvPr/>
        </p:nvSpPr>
        <p:spPr bwMode="auto">
          <a:xfrm>
            <a:off x="2133600" y="5791200"/>
            <a:ext cx="13043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3200" dirty="0" err="1" smtClean="0">
                <a:latin typeface="Arial" charset="0"/>
              </a:rPr>
              <a:t>Trước</a:t>
            </a:r>
            <a:endParaRPr lang="en-US" altLang="ja-JP" sz="3200" dirty="0">
              <a:latin typeface="Arial" charset="0"/>
            </a:endParaRPr>
          </a:p>
        </p:txBody>
      </p:sp>
      <p:pic>
        <p:nvPicPr>
          <p:cNvPr id="33802" name="Picture 10" descr="E:\km46-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124200"/>
            <a:ext cx="3048000" cy="2439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648200" y="3124200"/>
            <a:ext cx="3429000" cy="3227388"/>
            <a:chOff x="3072" y="1632"/>
            <a:chExt cx="2160" cy="2033"/>
          </a:xfrm>
        </p:grpSpPr>
        <p:sp>
          <p:nvSpPr>
            <p:cNvPr id="48137" name="Text Box 8"/>
            <p:cNvSpPr txBox="1">
              <a:spLocks noChangeArrowheads="1"/>
            </p:cNvSpPr>
            <p:nvPr/>
          </p:nvSpPr>
          <p:spPr bwMode="auto">
            <a:xfrm>
              <a:off x="4080" y="3297"/>
              <a:ext cx="576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dirty="0" err="1" smtClean="0">
                  <a:latin typeface="Arial" charset="0"/>
                </a:rPr>
                <a:t>Sau</a:t>
              </a:r>
              <a:endParaRPr lang="en-US" altLang="ja-JP" sz="3200" dirty="0">
                <a:latin typeface="Arial" charset="0"/>
              </a:endParaRPr>
            </a:p>
          </p:txBody>
        </p:sp>
        <p:sp>
          <p:nvSpPr>
            <p:cNvPr id="48138" name="Line 9"/>
            <p:cNvSpPr>
              <a:spLocks noChangeShapeType="1"/>
            </p:cNvSpPr>
            <p:nvPr/>
          </p:nvSpPr>
          <p:spPr bwMode="auto">
            <a:xfrm>
              <a:off x="3072" y="2544"/>
              <a:ext cx="336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3803" name="Picture 11" descr="E:\km46-2.bm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1632"/>
              <a:ext cx="1728" cy="153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</p:pic>
      </p:grpSp>
      <p:sp>
        <p:nvSpPr>
          <p:cNvPr id="48134" name="Text Box 14"/>
          <p:cNvSpPr txBox="1">
            <a:spLocks noChangeArrowheads="1"/>
          </p:cNvSpPr>
          <p:nvPr/>
        </p:nvSpPr>
        <p:spPr bwMode="auto">
          <a:xfrm>
            <a:off x="288889" y="359014"/>
            <a:ext cx="887416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5000" dirty="0">
                <a:latin typeface="Arial" charset="0"/>
              </a:rPr>
              <a:t>KAIZEN </a:t>
            </a:r>
            <a:r>
              <a:rPr lang="en-US" altLang="ja-JP" sz="5000" dirty="0" err="1" smtClean="0">
                <a:latin typeface="Arial" charset="0"/>
              </a:rPr>
              <a:t>bằng</a:t>
            </a:r>
            <a:r>
              <a:rPr lang="en-US" altLang="ja-JP" sz="5000" dirty="0" smtClean="0">
                <a:latin typeface="Arial" charset="0"/>
              </a:rPr>
              <a:t> </a:t>
            </a:r>
            <a:r>
              <a:rPr lang="en-US" altLang="ja-JP" sz="5000" dirty="0" err="1" smtClean="0">
                <a:latin typeface="Arial" charset="0"/>
              </a:rPr>
              <a:t>cách</a:t>
            </a:r>
            <a:r>
              <a:rPr lang="en-US" altLang="ja-JP" sz="5000" dirty="0" smtClean="0">
                <a:latin typeface="Arial" charset="0"/>
              </a:rPr>
              <a:t> “ </a:t>
            </a:r>
            <a:r>
              <a:rPr lang="en-US" altLang="ja-JP" sz="5000" dirty="0" err="1" smtClean="0">
                <a:solidFill>
                  <a:srgbClr val="FF0000"/>
                </a:solidFill>
                <a:latin typeface="Arial" charset="0"/>
              </a:rPr>
              <a:t>Thay</a:t>
            </a:r>
            <a:r>
              <a:rPr lang="en-US" altLang="ja-JP" sz="5000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altLang="ja-JP" sz="5000" dirty="0" err="1" smtClean="0">
                <a:solidFill>
                  <a:srgbClr val="FF0000"/>
                </a:solidFill>
                <a:latin typeface="Arial" charset="0"/>
              </a:rPr>
              <a:t>đổi</a:t>
            </a:r>
            <a:r>
              <a:rPr lang="en-US" altLang="ja-JP" sz="5000" dirty="0" smtClean="0">
                <a:latin typeface="Arial" charset="0"/>
              </a:rPr>
              <a:t>”</a:t>
            </a:r>
            <a:endParaRPr lang="en-US" altLang="ja-JP" sz="5000" dirty="0">
              <a:latin typeface="Arial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E:\jit &amp; 5s\kaizen3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1398636"/>
            <a:ext cx="4419600" cy="4495800"/>
          </a:xfrm>
          <a:prstGeom prst="rect">
            <a:avLst/>
          </a:prstGeom>
          <a:noFill/>
        </p:spPr>
      </p:pic>
      <p:sp>
        <p:nvSpPr>
          <p:cNvPr id="6155" name="Rectangle 1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47961"/>
            <a:ext cx="8551608" cy="769441"/>
          </a:xfrm>
          <a:prstGeom prst="rect">
            <a:avLst/>
          </a:prstGeom>
          <a:solidFill>
            <a:srgbClr val="0070C0"/>
          </a:solidFill>
        </p:spPr>
        <p:txBody>
          <a:bodyPr vert="horz" wrap="square" anchor="ctr" anchorCtr="0">
            <a:spAutoFit/>
          </a:bodyPr>
          <a:lstStyle/>
          <a:p>
            <a:pPr algn="ctr"/>
            <a:r>
              <a:rPr lang="en-US" altLang="ja-JP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KAIZEN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ja-JP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NHẬT</a:t>
            </a:r>
            <a:endParaRPr lang="en-US" altLang="ja-JP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1.1 KAIZEN LÀ GÌ?</a:t>
            </a:r>
            <a:endParaRPr lang="en-US" sz="4000" b="1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1"/>
          <p:cNvSpPr txBox="1">
            <a:spLocks noChangeArrowheads="1"/>
          </p:cNvSpPr>
          <p:nvPr/>
        </p:nvSpPr>
        <p:spPr>
          <a:xfrm>
            <a:off x="609600" y="6019800"/>
            <a:ext cx="7924800" cy="609600"/>
          </a:xfrm>
          <a:prstGeom prst="rect">
            <a:avLst/>
          </a:prstGeom>
          <a:solidFill>
            <a:srgbClr val="C00000"/>
          </a:solidFill>
        </p:spPr>
        <p:txBody>
          <a:bodyPr vert="horz" anchor="b">
            <a:normAutofit fontScale="92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KAIZEN </a:t>
            </a:r>
            <a:r>
              <a:rPr kumimoji="0" lang="en-US" altLang="ja-JP" sz="36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có</a:t>
            </a:r>
            <a:r>
              <a:rPr kumimoji="0" lang="en-US" altLang="ja-JP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sm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nghĩa</a:t>
            </a:r>
            <a:r>
              <a:rPr kumimoji="0" lang="en-US" altLang="ja-JP" sz="3600" b="1" i="0" u="none" strike="noStrike" kern="120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small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</a:t>
            </a:r>
            <a:r>
              <a:rPr kumimoji="0" lang="en-US" altLang="ja-JP" sz="3600" b="1" i="0" u="none" strike="noStrike" kern="120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small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altLang="ja-JP" sz="3600" b="1" i="0" u="none" strike="noStrike" kern="120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small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altLang="ja-JP" sz="3600" b="1" i="0" u="none" strike="noStrike" kern="120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small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tốt</a:t>
            </a:r>
            <a:r>
              <a:rPr kumimoji="0" lang="en-US" altLang="ja-JP" sz="3600" b="1" i="0" u="none" strike="noStrike" kern="1200" cap="small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altLang="ja-JP" sz="3600" b="1" i="0" u="none" strike="noStrike" kern="1200" cap="small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hơn</a:t>
            </a:r>
            <a:endParaRPr kumimoji="0" lang="en-US" altLang="ja-JP" sz="3600" b="1" i="0" u="none" strike="noStrike" kern="1200" cap="small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41608" y="1600200"/>
            <a:ext cx="3810000" cy="4311444"/>
          </a:xfrm>
          <a:prstGeom prst="round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0"/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800600" y="1676400"/>
            <a:ext cx="3733800" cy="335476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/>
            </a:pPr>
            <a:r>
              <a:rPr lang="en-US" altLang="ja-JP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những sự lựa chọn phương pháp hay cách thức tốt hơn để đạt hiệu quả cao hơn trong một công việc</a:t>
            </a:r>
            <a:endParaRPr lang="en-US" altLang="ja-JP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60000"/>
              </a:lnSpc>
              <a:spcBef>
                <a:spcPct val="0"/>
              </a:spcBef>
              <a:buFontTx/>
              <a:buAutoNum type="arabicPeriod"/>
            </a:pPr>
            <a:endParaRPr lang="en-US" altLang="ja-JP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r>
              <a:rPr lang="en-US" altLang="ja-JP" sz="2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ja-JP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sự tích lũy của nhiều những thay đổi nhỏ</a:t>
            </a:r>
            <a:endParaRPr lang="en-US" altLang="ja-JP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endParaRPr lang="en-US" altLang="ja-JP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Tx/>
              <a:buAutoNum type="arabicPeriod" startAt="3"/>
            </a:pPr>
            <a:r>
              <a:rPr lang="en-US" altLang="ja-JP" sz="2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20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hành động sửa chữa nhưng dưới những hạn chế nhất định.</a:t>
            </a:r>
            <a:endParaRPr lang="en-US" altLang="ja-JP" sz="20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90939" y="990600"/>
            <a:ext cx="8676861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dirty="0" err="1" smtClean="0"/>
              <a:t>Không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có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giới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hạn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nào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cho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việc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nảy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sinh</a:t>
            </a:r>
            <a:r>
              <a:rPr lang="en-US" altLang="ja-JP" dirty="0" smtClean="0"/>
              <a:t> ý </a:t>
            </a:r>
            <a:r>
              <a:rPr lang="en-US" altLang="ja-JP" dirty="0" err="1" smtClean="0"/>
              <a:t>tưởng</a:t>
            </a:r>
            <a:r>
              <a:rPr lang="en-US" altLang="ja-JP" dirty="0" smtClean="0"/>
              <a:t>.</a:t>
            </a:r>
            <a:br>
              <a:rPr lang="en-US" altLang="ja-JP" dirty="0" smtClean="0"/>
            </a:br>
            <a:endParaRPr lang="en-US" altLang="ja-JP" b="1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2438400"/>
            <a:ext cx="8153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0" indent="-228600" fontAlgn="base">
              <a:lnSpc>
                <a:spcPct val="95000"/>
              </a:lnSpc>
              <a:spcBef>
                <a:spcPct val="40000"/>
              </a:spcBef>
              <a:spcAft>
                <a:spcPct val="0"/>
              </a:spcAft>
              <a:buClr>
                <a:srgbClr val="F42A41"/>
              </a:buClr>
              <a:buSzPct val="90000"/>
              <a:buBlip>
                <a:blip r:embed="rId2"/>
              </a:buBlip>
            </a:pPr>
            <a:r>
              <a:rPr lang="en-US" altLang="ja-JP" sz="2800" smtClean="0"/>
              <a:t>Luôn có giải pháp cho tất cả mọi vấn đề.</a:t>
            </a:r>
            <a:endParaRPr kumimoji="0" lang="en-US" altLang="ja-JP" sz="2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Verdana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7" name="Picture 6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895600"/>
            <a:ext cx="4133543" cy="314021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52400" y="228600"/>
            <a:ext cx="990600" cy="914400"/>
          </a:xfrm>
          <a:prstGeom prst="ellipse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smtClean="0"/>
              <a:t>STEP 3</a:t>
            </a:r>
            <a:endParaRPr lang="en-US" sz="1500"/>
          </a:p>
        </p:txBody>
      </p:sp>
      <p:sp>
        <p:nvSpPr>
          <p:cNvPr id="5" name="Rectangle 4"/>
          <p:cNvSpPr/>
          <p:nvPr/>
        </p:nvSpPr>
        <p:spPr>
          <a:xfrm>
            <a:off x="1193582" y="381000"/>
            <a:ext cx="475001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THỰC HIỆN Ý TƯỞNG</a:t>
            </a:r>
            <a:endParaRPr lang="en-US" sz="3000" b="1" cap="none" spc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04999"/>
            <a:ext cx="7772400" cy="1057275"/>
          </a:xfrm>
        </p:spPr>
        <p:txBody>
          <a:bodyPr/>
          <a:lstStyle/>
          <a:p>
            <a:pPr eaLnBrk="1" hangingPunct="1"/>
            <a:r>
              <a:rPr lang="en-US" altLang="ja-JP" sz="4800" smtClean="0"/>
              <a:t>Hãy chia nhỏ vấn đề!</a:t>
            </a:r>
            <a:endParaRPr lang="en-US" altLang="ja-JP" sz="4800" b="1" smtClean="0"/>
          </a:p>
        </p:txBody>
      </p:sp>
      <p:pic>
        <p:nvPicPr>
          <p:cNvPr id="7" name="Picture 3" descr="C:\WINDOWS\TEMP\\msotw9_temp0.bmp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2819400" y="3038475"/>
            <a:ext cx="4038600" cy="32099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57200" y="4791075"/>
            <a:ext cx="2895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F42A41"/>
              </a:buClr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altLang="ja-JP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Những</a:t>
            </a:r>
            <a:r>
              <a:rPr kumimoji="0" lang="en-US" altLang="ja-JP" sz="24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 gì bạn </a:t>
            </a:r>
            <a:r>
              <a:rPr kumimoji="0" lang="en-US" altLang="ja-JP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 </a:t>
            </a:r>
            <a:r>
              <a:rPr lang="en-US" altLang="ja-JP" sz="2400" b="1" kern="0" smtClean="0">
                <a:solidFill>
                  <a:srgbClr val="FF1313"/>
                </a:solidFill>
                <a:latin typeface="Verdana" pitchFamily="34" charset="0"/>
                <a:ea typeface="MS PGothic" pitchFamily="34" charset="-128"/>
              </a:rPr>
              <a:t>có thể</a:t>
            </a:r>
            <a:r>
              <a:rPr kumimoji="0" lang="en-US" altLang="ja-JP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 làm</a:t>
            </a:r>
            <a:r>
              <a:rPr kumimoji="0" lang="en-US" altLang="ja-JP" sz="2400" b="1" i="0" u="none" strike="noStrike" kern="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 </a:t>
            </a:r>
            <a:r>
              <a:rPr kumimoji="0" lang="en-US" altLang="ja-JP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ngay.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562600" y="4714875"/>
            <a:ext cx="2971800" cy="83099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smtClean="0"/>
              <a:t>Những gì bạn </a:t>
            </a:r>
            <a:r>
              <a:rPr lang="en-US" altLang="ja-JP" sz="2400" b="1" smtClean="0">
                <a:solidFill>
                  <a:srgbClr val="FF0000"/>
                </a:solidFill>
              </a:rPr>
              <a:t>Không thể </a:t>
            </a:r>
            <a:r>
              <a:rPr lang="en-US" altLang="ja-JP" sz="2400" smtClean="0"/>
              <a:t>làm.</a:t>
            </a:r>
            <a:endParaRPr lang="en-US" altLang="ja-JP" sz="240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76861" cy="762000"/>
          </a:xfrm>
        </p:spPr>
        <p:txBody>
          <a:bodyPr/>
          <a:lstStyle/>
          <a:p>
            <a:pPr eaLnBrk="1" hangingPunct="1"/>
            <a:r>
              <a:rPr lang="en-US" altLang="ja-JP" smtClean="0"/>
              <a:t>Làm những gì bạn có thể làm!</a:t>
            </a:r>
            <a:endParaRPr lang="en-US" altLang="ja-JP" b="1" smtClean="0"/>
          </a:p>
        </p:txBody>
      </p:sp>
      <p:pic>
        <p:nvPicPr>
          <p:cNvPr id="5" name="Content Placeholder 4" descr="imagesCAYUTTC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096000" cy="4838095"/>
          </a:xfrm>
        </p:spPr>
      </p:pic>
      <p:grpSp>
        <p:nvGrpSpPr>
          <p:cNvPr id="2" name="Group 8"/>
          <p:cNvGrpSpPr/>
          <p:nvPr/>
        </p:nvGrpSpPr>
        <p:grpSpPr>
          <a:xfrm>
            <a:off x="642913" y="2370146"/>
            <a:ext cx="5065134" cy="1981200"/>
            <a:chOff x="642913" y="2370146"/>
            <a:chExt cx="5065134" cy="1981200"/>
          </a:xfrm>
        </p:grpSpPr>
        <p:sp>
          <p:nvSpPr>
            <p:cNvPr id="7" name="Up Arrow 6"/>
            <p:cNvSpPr/>
            <p:nvPr/>
          </p:nvSpPr>
          <p:spPr bwMode="auto">
            <a:xfrm rot="3002268">
              <a:off x="2428104" y="678171"/>
              <a:ext cx="1494751" cy="5065134"/>
            </a:xfrm>
            <a:prstGeom prst="upArrow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>
                <a:rot lat="0" lon="0" rev="600000"/>
              </a:lightRig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2A41"/>
                </a:buClr>
                <a:buSzPct val="80000"/>
                <a:buFontTx/>
                <a:buNone/>
                <a:tabLst/>
              </a:pPr>
              <a:endParaRPr kumimoji="0" lang="en-U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 bwMode="auto">
            <a:xfrm rot="19116785">
              <a:off x="888848" y="2370146"/>
              <a:ext cx="4265158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balanced" dir="t">
                <a:rot lat="0" lon="0" rev="600000"/>
              </a:lightRig>
            </a:scene3d>
            <a:sp3d>
              <a:bevelT prst="angle"/>
            </a:sp3d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9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F42A41"/>
                </a:buClr>
                <a:buSzPct val="80000"/>
                <a:buFontTx/>
                <a:buNone/>
                <a:tabLst/>
              </a:pPr>
              <a:r>
                <a:rPr kumimoji="0" lang="en-US" sz="32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Từng</a:t>
              </a:r>
              <a:r>
                <a:rPr kumimoji="0" lang="en-US" sz="3200" b="1" i="0" u="none" strike="noStrike" cap="none" normalizeH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  <a:ea typeface="ＭＳ Ｐゴシック" pitchFamily="34" charset="-128"/>
                </a:rPr>
                <a:t> bước một!</a:t>
              </a:r>
              <a:endParaRPr kumimoji="0" 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sz="3600" b="1" dirty="0" smtClean="0"/>
              <a:t>Kaizen </a:t>
            </a:r>
            <a:r>
              <a:rPr lang="en-US" altLang="ja-JP" sz="3600" b="1" dirty="0" err="1" smtClean="0"/>
              <a:t>là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một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sự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cải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tiến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liên</a:t>
            </a:r>
            <a:r>
              <a:rPr lang="en-US" altLang="ja-JP" sz="3600" b="1" dirty="0" smtClean="0"/>
              <a:t> </a:t>
            </a:r>
            <a:r>
              <a:rPr lang="en-US" altLang="ja-JP" sz="3600" b="1" dirty="0" err="1" smtClean="0"/>
              <a:t>tục</a:t>
            </a:r>
            <a:r>
              <a:rPr lang="en-US" altLang="ja-JP" sz="3600" b="1" dirty="0" smtClean="0"/>
              <a:t>…</a:t>
            </a:r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altLang="ja-JP">
                <a:ea typeface="ＭＳ Ｐゴシック" pitchFamily="50" charset="-128"/>
              </a:rPr>
              <a:t>KM </a:t>
            </a:r>
            <a:fld id="{0C9C4E35-CCF7-4D4D-B29A-1D88E9DA7977}" type="slidenum">
              <a:rPr lang="en-US" altLang="ja-JP">
                <a:ea typeface="ＭＳ Ｐゴシック" pitchFamily="50" charset="-128"/>
              </a:rPr>
              <a:pPr/>
              <a:t>33</a:t>
            </a:fld>
            <a:endParaRPr lang="en-US" altLang="ja-JP">
              <a:ea typeface="ＭＳ Ｐゴシック" pitchFamily="50" charset="-128"/>
            </a:endParaRPr>
          </a:p>
        </p:txBody>
      </p:sp>
      <p:pic>
        <p:nvPicPr>
          <p:cNvPr id="63492" name="Picture 3" descr="C:\WINDOWS\ﾃﾞｽｸﾄｯﾌﾟ\shashi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1" y="3294433"/>
            <a:ext cx="4038599" cy="2031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Line 4"/>
          <p:cNvSpPr>
            <a:spLocks noChangeShapeType="1"/>
          </p:cNvSpPr>
          <p:nvPr/>
        </p:nvSpPr>
        <p:spPr bwMode="auto">
          <a:xfrm flipV="1">
            <a:off x="2628901" y="4413766"/>
            <a:ext cx="228600" cy="838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3494" name="Line 5"/>
          <p:cNvSpPr>
            <a:spLocks noChangeShapeType="1"/>
          </p:cNvSpPr>
          <p:nvPr/>
        </p:nvSpPr>
        <p:spPr bwMode="auto">
          <a:xfrm flipH="1" flipV="1">
            <a:off x="6096000" y="4433197"/>
            <a:ext cx="76200" cy="609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63495" name="Text Box 6"/>
          <p:cNvSpPr txBox="1">
            <a:spLocks noChangeArrowheads="1"/>
          </p:cNvSpPr>
          <p:nvPr/>
        </p:nvSpPr>
        <p:spPr bwMode="auto">
          <a:xfrm>
            <a:off x="2171701" y="5265317"/>
            <a:ext cx="9144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err="1" smtClean="0"/>
              <a:t>Vấn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đề</a:t>
            </a:r>
            <a:endParaRPr lang="en-US" altLang="ja-JP" dirty="0"/>
          </a:p>
        </p:txBody>
      </p:sp>
      <p:sp>
        <p:nvSpPr>
          <p:cNvPr id="63496" name="Text Box 7"/>
          <p:cNvSpPr txBox="1">
            <a:spLocks noChangeArrowheads="1"/>
          </p:cNvSpPr>
          <p:nvPr/>
        </p:nvSpPr>
        <p:spPr bwMode="auto">
          <a:xfrm>
            <a:off x="5638800" y="5110798"/>
            <a:ext cx="20574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dirty="0" smtClean="0"/>
              <a:t>(</a:t>
            </a:r>
            <a:r>
              <a:rPr lang="en-US" altLang="ja-JP" dirty="0" err="1" smtClean="0"/>
              <a:t>Hoàn</a:t>
            </a:r>
            <a:r>
              <a:rPr lang="en-US" altLang="ja-JP" dirty="0" smtClean="0"/>
              <a:t> </a:t>
            </a:r>
            <a:r>
              <a:rPr lang="en-US" altLang="ja-JP" dirty="0" err="1" smtClean="0"/>
              <a:t>hảo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pic>
        <p:nvPicPr>
          <p:cNvPr id="9" name="Picture 8" descr="imagesCAYZOLX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1" y="1066800"/>
            <a:ext cx="2743199" cy="1921844"/>
          </a:xfrm>
          <a:prstGeom prst="rect">
            <a:avLst/>
          </a:prstGeom>
        </p:spPr>
      </p:pic>
      <p:pic>
        <p:nvPicPr>
          <p:cNvPr id="10" name="Picture 9" descr="imagesCAEE4PW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834" y="1111827"/>
            <a:ext cx="2847975" cy="1905000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28600" y="5715000"/>
            <a:ext cx="8676861" cy="762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  <a:scene3d>
              <a:camera prst="orthographicFront"/>
              <a:lightRig rig="flat" dir="t">
                <a:rot lat="0" lon="0" rev="1800000"/>
              </a:lightRig>
            </a:scene3d>
            <a:sp3d extrusionH="31750">
              <a:bevelT w="25400" h="25400"/>
              <a:extrusionClr>
                <a:srgbClr val="C00000"/>
              </a:extrusionClr>
              <a:contourClr>
                <a:srgbClr val="C00000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ts val="4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b="1" i="0" u="none" strike="noStrike" kern="0" cap="none" spc="-150" normalizeH="0" baseline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127000" dist="635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Sau nhiều</a:t>
            </a:r>
            <a:r>
              <a:rPr kumimoji="0" lang="en-US" altLang="ja-JP" sz="3600" b="1" i="0" u="none" strike="noStrike" kern="0" cap="none" spc="-150" normalizeH="0" noProof="0" smtClean="0">
                <a:ln>
                  <a:noFill/>
                </a:ln>
                <a:solidFill>
                  <a:srgbClr val="C00000"/>
                </a:solidFill>
                <a:effectLst>
                  <a:outerShdw blurRad="127000" dist="63500" dir="2700000" algn="tl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 nỗ lực của nhiều người…</a:t>
            </a:r>
            <a:endParaRPr kumimoji="0" lang="en-US" altLang="ja-JP" sz="3600" b="1" i="0" u="none" strike="noStrike" kern="0" cap="none" spc="-15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127000" dist="63500" dir="2700000" algn="tl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52400"/>
            <a:ext cx="8716963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854575" indent="-4854575" eaLnBrk="1" hangingPunct="1">
              <a:defRPr/>
            </a:pPr>
            <a:r>
              <a:rPr lang="en-US" altLang="ja-JP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cam ở </a:t>
            </a:r>
            <a:r>
              <a:rPr lang="en-US" altLang="ja-JP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ja-JP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altLang="ja-JP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9877" name="Picture 1029" descr="C:\WINDOWS\ﾃﾞｽｸﾄｯﾌﾟ\mikan\Dsc0018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6826" y="1447800"/>
            <a:ext cx="3473450" cy="4800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79878" name="Picture 1030" descr="C:\WINDOWS\ﾃﾞｽｸﾄｯﾌﾟ\Dsc0019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9200" y="1447800"/>
            <a:ext cx="3095625" cy="4129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2294" name="Picture 1031" descr="D:\JAPAN\J21CHRCT\JCHAR057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" y="4648200"/>
            <a:ext cx="2286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1168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nhét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ja-JP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ja-JP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endParaRPr lang="en-US" altLang="ja-JP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2057400" y="6096000"/>
            <a:ext cx="480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ja-JP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17" name="Rectangle 2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39018"/>
            <a:ext cx="46482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eaLnBrk="1" hangingPunct="1"/>
            <a:r>
              <a:rPr lang="en-US" altLang="ja-JP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</a:t>
            </a:r>
          </a:p>
        </p:txBody>
      </p:sp>
      <p:pic>
        <p:nvPicPr>
          <p:cNvPr id="9240" name="Picture 24" descr="C:\WINDOWS\ﾃﾞｽｸﾄｯﾌﾟ\mikan\Dsc00177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66800" y="2286000"/>
            <a:ext cx="4819650" cy="3613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3319" name="Picture 25" descr="E:\Tom Pic\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33256" y="3225006"/>
            <a:ext cx="3163888" cy="24526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320" name="Text Box 26"/>
          <p:cNvSpPr txBox="1">
            <a:spLocks noChangeArrowheads="1"/>
          </p:cNvSpPr>
          <p:nvPr/>
        </p:nvSpPr>
        <p:spPr bwMode="auto">
          <a:xfrm>
            <a:off x="7315200" y="3810000"/>
            <a:ext cx="96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1800">
                <a:latin typeface="Times New Roman" panose="02020603050405020304" pitchFamily="18" charset="0"/>
                <a:cs typeface="Times New Roman" panose="02020603050405020304" pitchFamily="18" charset="0"/>
              </a:rPr>
              <a:t>I need help.</a:t>
            </a:r>
          </a:p>
        </p:txBody>
      </p:sp>
      <p:pic>
        <p:nvPicPr>
          <p:cNvPr id="9243" name="mikan01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" y="2209800"/>
            <a:ext cx="5257800" cy="35845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5733" fill="hold"/>
                                        <p:tgtEl>
                                          <p:spTgt spid="9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24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4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30"/>
          <p:cNvSpPr txBox="1">
            <a:spLocks noChangeArrowheads="1"/>
          </p:cNvSpPr>
          <p:nvPr/>
        </p:nvSpPr>
        <p:spPr bwMode="auto">
          <a:xfrm>
            <a:off x="457200" y="1066800"/>
            <a:ext cx="8229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 có sự cộng tác mà hiệu suất công việc được nâng lên</a:t>
            </a:r>
            <a:endParaRPr lang="en-US" altLang="ja-JP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0" name="Text Box 1031"/>
          <p:cNvSpPr txBox="1">
            <a:spLocks noChangeArrowheads="1"/>
          </p:cNvSpPr>
          <p:nvPr/>
        </p:nvSpPr>
        <p:spPr bwMode="auto">
          <a:xfrm>
            <a:off x="838200" y="6172200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 suất :  5 túi / phút</a:t>
            </a:r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1" name="Rectangle 1032"/>
          <p:cNvSpPr>
            <a:spLocks noGrp="1" noChangeArrowheads="1"/>
          </p:cNvSpPr>
          <p:nvPr>
            <p:ph type="title" idx="4294967295"/>
          </p:nvPr>
        </p:nvSpPr>
        <p:spPr>
          <a:xfrm>
            <a:off x="446314" y="181429"/>
            <a:ext cx="4343400" cy="914400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altLang="ja-JP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altLang="ja-JP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</a:t>
            </a:r>
          </a:p>
        </p:txBody>
      </p:sp>
      <p:pic>
        <p:nvPicPr>
          <p:cNvPr id="80905" name="Picture 1033" descr="C:\WINDOWS\ﾃﾞｽｸﾄｯﾌﾟ\mikan\Dsc00179.jpg"/>
          <p:cNvPicPr>
            <a:picLocks noChangeAspect="1" noChangeArrowheads="1"/>
          </p:cNvPicPr>
          <p:nvPr/>
        </p:nvPicPr>
        <p:blipFill>
          <a:blip r:embed="rId3" cstate="screen">
            <a:lum bright="-6000"/>
          </a:blip>
          <a:srcRect/>
          <a:stretch>
            <a:fillRect/>
          </a:stretch>
        </p:blipFill>
        <p:spPr bwMode="auto">
          <a:xfrm>
            <a:off x="4558145" y="2260626"/>
            <a:ext cx="4031529" cy="362989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80907" name="mikan02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1836" y="2232917"/>
            <a:ext cx="3699164" cy="365759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4345" name="Text Box 1036"/>
          <p:cNvSpPr txBox="1">
            <a:spLocks noChangeArrowheads="1"/>
          </p:cNvSpPr>
          <p:nvPr/>
        </p:nvSpPr>
        <p:spPr bwMode="auto">
          <a:xfrm>
            <a:off x="5867400" y="6172200"/>
            <a:ext cx="1309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 2 người</a:t>
            </a:r>
            <a:endParaRPr lang="en-US" altLang="ja-JP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5593" fill="hold"/>
                                        <p:tgtEl>
                                          <p:spTgt spid="80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090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09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809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90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63"/>
          <p:cNvSpPr txBox="1">
            <a:spLocks noChangeArrowheads="1"/>
          </p:cNvSpPr>
          <p:nvPr/>
        </p:nvSpPr>
        <p:spPr bwMode="auto">
          <a:xfrm>
            <a:off x="723900" y="2022414"/>
            <a:ext cx="7467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altLang="ja-JP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ja-JP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ja-JP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5" name="Picture 65" descr="E:\Tom Pic\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360367"/>
            <a:ext cx="4495800" cy="2581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6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228600"/>
            <a:ext cx="8763000" cy="1905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ja-JP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endParaRPr lang="en-US" altLang="ja-JP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7" name="mikan03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66700" y="3360367"/>
            <a:ext cx="4191000" cy="285705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685800" y="6564312"/>
            <a:ext cx="6186491" cy="369888"/>
            <a:chOff x="432" y="3840"/>
            <a:chExt cx="3897" cy="233"/>
          </a:xfrm>
        </p:grpSpPr>
        <p:sp>
          <p:nvSpPr>
            <p:cNvPr id="15369" name="Text Box 66"/>
            <p:cNvSpPr txBox="1">
              <a:spLocks noChangeArrowheads="1"/>
            </p:cNvSpPr>
            <p:nvPr/>
          </p:nvSpPr>
          <p:spPr bwMode="auto">
            <a:xfrm>
              <a:off x="432" y="3840"/>
              <a:ext cx="145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Hiệu suất :  5 túi / phút</a:t>
              </a:r>
              <a:endParaRPr lang="en-US" altLang="ja-JP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370" name="Text Box 68"/>
            <p:cNvSpPr txBox="1">
              <a:spLocks noChangeArrowheads="1"/>
            </p:cNvSpPr>
            <p:nvPr/>
          </p:nvSpPr>
          <p:spPr bwMode="auto">
            <a:xfrm>
              <a:off x="3504" y="3840"/>
              <a:ext cx="82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 1 người</a:t>
              </a:r>
              <a:endParaRPr lang="en-US" altLang="ja-JP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2841" fill="hold"/>
                                        <p:tgtEl>
                                          <p:spTgt spid="10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307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3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103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981200"/>
            <a:ext cx="7772400" cy="2743200"/>
          </a:xfrm>
        </p:spPr>
        <p:txBody>
          <a:bodyPr/>
          <a:lstStyle/>
          <a:p>
            <a:pPr>
              <a:buNone/>
            </a:pPr>
            <a:endParaRPr lang="en-US" altLang="ja-JP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ja-JP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en-US" altLang="ja-JP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7086600" y="1524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t>KM </a:t>
            </a:r>
            <a:fld id="{617C79EB-4191-4BC3-A56E-BE1170AFBF08}" type="slidenum">
              <a:rPr lang="en-US" altLang="ja-JP"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8</a:t>
            </a:fld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0"/>
            <a:ext cx="8839200" cy="1066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KAIZEN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ja-JP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altLang="ja-JP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14400" y="4114800"/>
            <a:ext cx="6581930" cy="146084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altLang="ja-JP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altLang="ja-JP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C:\WINDOWS\ﾃﾞｽｸﾄｯﾌﾟ\temp\名称未設定 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59758" y="152400"/>
            <a:ext cx="4572000" cy="4551590"/>
          </a:xfrm>
          <a:prstGeom prst="rect">
            <a:avLst/>
          </a:prstGeom>
          <a:noFill/>
        </p:spPr>
      </p:pic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029200"/>
            <a:ext cx="8915400" cy="17526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mãn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altLang="ja-JP" sz="3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ja-JP" sz="3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altLang="ja-JP" sz="3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2346325" y="1143000"/>
            <a:ext cx="1463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3733800" y="1066800"/>
            <a:ext cx="14636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ja-JP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ja-JP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altLang="ja-JP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0" y="381000"/>
            <a:ext cx="2133600" cy="3693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spcBef>
                <a:spcPct val="50000"/>
              </a:spcBef>
            </a:pPr>
            <a:r>
              <a:rPr lang="en-US" altLang="ja-JP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 DỤ</a:t>
            </a:r>
            <a:endParaRPr lang="en-US" altLang="ja-JP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1840</Words>
  <Application>Microsoft Office PowerPoint</Application>
  <PresentationFormat>On-screen Show (4:3)</PresentationFormat>
  <Paragraphs>284</Paragraphs>
  <Slides>33</Slides>
  <Notes>4</Notes>
  <HiddenSlides>0</HiddenSlides>
  <MMClips>3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8" baseType="lpstr">
      <vt:lpstr>MS PGothic</vt:lpstr>
      <vt:lpstr>MS PGothic</vt:lpstr>
      <vt:lpstr>.VnArial</vt:lpstr>
      <vt:lpstr>.VnTime</vt:lpstr>
      <vt:lpstr>.VnTimeH</vt:lpstr>
      <vt:lpstr>Arial</vt:lpstr>
      <vt:lpstr>Calibri</vt:lpstr>
      <vt:lpstr>Century</vt:lpstr>
      <vt:lpstr>ＤＦＰPOP体</vt:lpstr>
      <vt:lpstr>HGP創英角ﾎﾟｯﾌﾟ体</vt:lpstr>
      <vt:lpstr>Times New Roman</vt:lpstr>
      <vt:lpstr>Verdana</vt:lpstr>
      <vt:lpstr>Wingdings</vt:lpstr>
      <vt:lpstr>Office Theme</vt:lpstr>
      <vt:lpstr>ｸﾘｯﾌﾟ</vt:lpstr>
      <vt:lpstr>ĐÀO TẠO</vt:lpstr>
      <vt:lpstr>NỘI DUNG ĐÀO TẠO</vt:lpstr>
      <vt:lpstr>KAIZEN là một từ tiếng NHẬT</vt:lpstr>
      <vt:lpstr>Cách thức đóng gói cam ở Nhật bản</vt:lpstr>
      <vt:lpstr>Cách đóng gói (1)</vt:lpstr>
      <vt:lpstr>Cách đóng gói (2)</vt:lpstr>
      <vt:lpstr>Là những sự lựa chọn phương pháp hay cách thức tốt hơn để đạt hiệu quả cao hơn trong một công việc</vt:lpstr>
      <vt:lpstr>KAIZEN là hành động sửa chữa nhưng dưới những hạn chế nhất định</vt:lpstr>
      <vt:lpstr>Cần phải cải tiến, nhưng hạn chế ở đây là phải thỏa mãn yêu cầu công việc của cả 2 người</vt:lpstr>
      <vt:lpstr>Bạn không thể thay đổi chiều cao của cái bàn! </vt:lpstr>
      <vt:lpstr>VÀ ĐÂY LÀ KAIZEN</vt:lpstr>
      <vt:lpstr>VÀ ĐÂY LÀ KAIZEN</vt:lpstr>
      <vt:lpstr>VÀ ĐÂY LÀ KAIZEN</vt:lpstr>
      <vt:lpstr>PowerPoint Presentation</vt:lpstr>
      <vt:lpstr>PowerPoint Presentation</vt:lpstr>
      <vt:lpstr>NỘI DUNG ĐÀO TẠO</vt:lpstr>
      <vt:lpstr>PowerPoint Presentation</vt:lpstr>
      <vt:lpstr>PowerPoint Presentation</vt:lpstr>
      <vt:lpstr>PowerPoint Presentation</vt:lpstr>
      <vt:lpstr>PowerPoint Presentation</vt:lpstr>
      <vt:lpstr>NỘI DUNG ĐÀO TẠO</vt:lpstr>
      <vt:lpstr>PowerPoint Presentation</vt:lpstr>
      <vt:lpstr>PowerPoint Presentation</vt:lpstr>
      <vt:lpstr>Nhìn nhận vấn đề (Xác định vấn đề)</vt:lpstr>
      <vt:lpstr>Cách thức để tìm ra vấn đề</vt:lpstr>
      <vt:lpstr>PowerPoint Presentation</vt:lpstr>
      <vt:lpstr>Áo khoác không tay rất dể phối đồ</vt:lpstr>
      <vt:lpstr>KAIZEN BẰNG CÁCH “ Giảm”</vt:lpstr>
      <vt:lpstr>Cầu thang phải có biển báo lên xuống</vt:lpstr>
      <vt:lpstr>Không có giới hạn nào cho việc nảy sinh ý tưởng. </vt:lpstr>
      <vt:lpstr>Hãy chia nhỏ vấn đề!</vt:lpstr>
      <vt:lpstr>Làm những gì bạn có thể làm!</vt:lpstr>
      <vt:lpstr>Kaizen là một sự cải tiến liên tục…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NỘI DUNG ĐÀO TẠO</dc:title>
  <dc:creator/>
  <cp:lastModifiedBy>DELL01</cp:lastModifiedBy>
  <cp:revision>40</cp:revision>
  <dcterms:created xsi:type="dcterms:W3CDTF">2006-08-16T00:00:00Z</dcterms:created>
  <dcterms:modified xsi:type="dcterms:W3CDTF">2023-02-20T10:17:27Z</dcterms:modified>
</cp:coreProperties>
</file>